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Lovelo" charset="1" panose="02000000000000000000"/>
      <p:regular r:id="rId11"/>
    </p:embeddedFont>
    <p:embeddedFont>
      <p:font typeface="Open Sans Light" charset="1" panose="020B0306030504020204"/>
      <p:regular r:id="rId12"/>
    </p:embeddedFont>
    <p:embeddedFont>
      <p:font typeface="Open Sans Light Bold" charset="1" panose="020B0806030504020204"/>
      <p:regular r:id="rId13"/>
    </p:embeddedFont>
    <p:embeddedFont>
      <p:font typeface="Open Sans Light Italics" charset="1" panose="020B0306030504020204"/>
      <p:regular r:id="rId14"/>
    </p:embeddedFont>
    <p:embeddedFont>
      <p:font typeface="Open Sans Light Bold Italics" charset="1" panose="020B0806030504020204"/>
      <p:regular r:id="rId15"/>
    </p:embeddedFont>
    <p:embeddedFont>
      <p:font typeface="Open Sans Extra Bold" charset="1" panose="020B0906030804020204"/>
      <p:regular r:id="rId16"/>
    </p:embeddedFont>
    <p:embeddedFont>
      <p:font typeface="Open Sans Extra Bold Italics" charset="1" panose="020B0906030804020204"/>
      <p:regular r:id="rId17"/>
    </p:embeddedFont>
    <p:embeddedFont>
      <p:font typeface="Montserrat Extra-Bold" charset="1" panose="00000900000000000000"/>
      <p:regular r:id="rId18"/>
    </p:embeddedFont>
    <p:embeddedFont>
      <p:font typeface="Montserrat Extra-Bold Bold" charset="1" panose="00000A00000000000000"/>
      <p:regular r:id="rId19"/>
    </p:embeddedFont>
    <p:embeddedFont>
      <p:font typeface="Montserrat Extra-Bold Italics" charset="1" panose="00000900000000000000"/>
      <p:regular r:id="rId20"/>
    </p:embeddedFont>
    <p:embeddedFont>
      <p:font typeface="Montserrat Extra-Bold Bold Italics" charset="1" panose="00000A00000000000000"/>
      <p:regular r:id="rId21"/>
    </p:embeddedFont>
    <p:embeddedFont>
      <p:font typeface="Banana Black" charset="1" panose="00000A00000000000000"/>
      <p:regular r:id="rId22"/>
    </p:embeddedFont>
    <p:embeddedFont>
      <p:font typeface="Bubblebody Neue" charset="1" panose="00000500000000000000"/>
      <p:regular r:id="rId23"/>
    </p:embeddedFont>
    <p:embeddedFont>
      <p:font typeface="Bubblebody Neue Bold" charset="1" panose="00000500000000000000"/>
      <p:regular r:id="rId24"/>
    </p:embeddedFont>
    <p:embeddedFont>
      <p:font typeface="Cranberry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media/image10.png" Type="http://schemas.openxmlformats.org/officeDocument/2006/relationships/image"/><Relationship Id="rId20" Target="../media/image28.png" Type="http://schemas.openxmlformats.org/officeDocument/2006/relationships/image"/><Relationship Id="rId21" Target="../media/image29.svg" Type="http://schemas.openxmlformats.org/officeDocument/2006/relationships/image"/><Relationship Id="rId22" Target="../media/image30.png" Type="http://schemas.openxmlformats.org/officeDocument/2006/relationships/image"/><Relationship Id="rId23" Target="../media/image31.sv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2.gif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jpe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20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60826" y="-15387872"/>
            <a:ext cx="19009652" cy="19009652"/>
          </a:xfrm>
          <a:custGeom>
            <a:avLst/>
            <a:gdLst/>
            <a:ahLst/>
            <a:cxnLst/>
            <a:rect r="r" b="b" t="t" l="l"/>
            <a:pathLst>
              <a:path h="19009652" w="19009652">
                <a:moveTo>
                  <a:pt x="0" y="0"/>
                </a:moveTo>
                <a:lnTo>
                  <a:pt x="19009652" y="0"/>
                </a:lnTo>
                <a:lnTo>
                  <a:pt x="19009652" y="19009652"/>
                </a:lnTo>
                <a:lnTo>
                  <a:pt x="0" y="19009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9238" y="480165"/>
            <a:ext cx="15431313" cy="238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9"/>
              </a:lnSpc>
            </a:pPr>
            <a:r>
              <a:rPr lang="en-US" sz="7999" spc="-191">
                <a:solidFill>
                  <a:srgbClr val="69AFED"/>
                </a:solidFill>
                <a:latin typeface="Open Sans Extra Bold"/>
              </a:rPr>
              <a:t> PROYECTO RICARDO TORRES</a:t>
            </a:r>
          </a:p>
          <a:p>
            <a:pPr algn="ctr">
              <a:lnSpc>
                <a:spcPts val="965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92335" y="2194100"/>
            <a:ext cx="5648503" cy="2050614"/>
            <a:chOff x="0" y="0"/>
            <a:chExt cx="2748533" cy="99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48533" cy="997818"/>
            </a:xfrm>
            <a:custGeom>
              <a:avLst/>
              <a:gdLst/>
              <a:ahLst/>
              <a:cxnLst/>
              <a:rect r="r" b="b" t="t" l="l"/>
              <a:pathLst>
                <a:path h="997818" w="2748533">
                  <a:moveTo>
                    <a:pt x="2624073" y="997818"/>
                  </a:moveTo>
                  <a:lnTo>
                    <a:pt x="124460" y="997818"/>
                  </a:lnTo>
                  <a:cubicBezTo>
                    <a:pt x="55880" y="997818"/>
                    <a:pt x="0" y="941938"/>
                    <a:pt x="0" y="8733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4073" y="0"/>
                  </a:lnTo>
                  <a:cubicBezTo>
                    <a:pt x="2692653" y="0"/>
                    <a:pt x="2748533" y="55880"/>
                    <a:pt x="2748533" y="124460"/>
                  </a:cubicBezTo>
                  <a:lnTo>
                    <a:pt x="2748533" y="873358"/>
                  </a:lnTo>
                  <a:cubicBezTo>
                    <a:pt x="2748533" y="941938"/>
                    <a:pt x="2692653" y="997818"/>
                    <a:pt x="2624073" y="997818"/>
                  </a:cubicBezTo>
                  <a:close/>
                </a:path>
              </a:pathLst>
            </a:custGeom>
            <a:solidFill>
              <a:srgbClr val="2329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12256" y="1806047"/>
            <a:ext cx="1300962" cy="130096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101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109556" y="2168557"/>
            <a:ext cx="6018686" cy="2076158"/>
            <a:chOff x="0" y="0"/>
            <a:chExt cx="2892630" cy="99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2630" cy="997818"/>
            </a:xfrm>
            <a:custGeom>
              <a:avLst/>
              <a:gdLst/>
              <a:ahLst/>
              <a:cxnLst/>
              <a:rect r="r" b="b" t="t" l="l"/>
              <a:pathLst>
                <a:path h="997818" w="2892630">
                  <a:moveTo>
                    <a:pt x="2768169" y="997818"/>
                  </a:moveTo>
                  <a:lnTo>
                    <a:pt x="124460" y="997818"/>
                  </a:lnTo>
                  <a:cubicBezTo>
                    <a:pt x="55880" y="997818"/>
                    <a:pt x="0" y="941938"/>
                    <a:pt x="0" y="8733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68170" y="0"/>
                  </a:lnTo>
                  <a:cubicBezTo>
                    <a:pt x="2836750" y="0"/>
                    <a:pt x="2892630" y="55880"/>
                    <a:pt x="2892630" y="124460"/>
                  </a:cubicBezTo>
                  <a:lnTo>
                    <a:pt x="2892630" y="873358"/>
                  </a:lnTo>
                  <a:cubicBezTo>
                    <a:pt x="2892630" y="941938"/>
                    <a:pt x="2836750" y="997818"/>
                    <a:pt x="2768170" y="997818"/>
                  </a:cubicBezTo>
                  <a:close/>
                </a:path>
              </a:pathLst>
            </a:custGeom>
            <a:solidFill>
              <a:srgbClr val="23293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23688" y="1855295"/>
            <a:ext cx="1202465" cy="120246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101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4447853"/>
            <a:ext cx="6018686" cy="2185004"/>
            <a:chOff x="0" y="0"/>
            <a:chExt cx="2748533" cy="99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48533" cy="997818"/>
            </a:xfrm>
            <a:custGeom>
              <a:avLst/>
              <a:gdLst/>
              <a:ahLst/>
              <a:cxnLst/>
              <a:rect r="r" b="b" t="t" l="l"/>
              <a:pathLst>
                <a:path h="997818" w="2748533">
                  <a:moveTo>
                    <a:pt x="2624073" y="997818"/>
                  </a:moveTo>
                  <a:lnTo>
                    <a:pt x="124460" y="997818"/>
                  </a:lnTo>
                  <a:cubicBezTo>
                    <a:pt x="55880" y="997818"/>
                    <a:pt x="0" y="941938"/>
                    <a:pt x="0" y="8733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4073" y="0"/>
                  </a:lnTo>
                  <a:cubicBezTo>
                    <a:pt x="2692653" y="0"/>
                    <a:pt x="2748533" y="55880"/>
                    <a:pt x="2748533" y="124460"/>
                  </a:cubicBezTo>
                  <a:lnTo>
                    <a:pt x="2748533" y="873358"/>
                  </a:lnTo>
                  <a:cubicBezTo>
                    <a:pt x="2748533" y="941938"/>
                    <a:pt x="2692653" y="997818"/>
                    <a:pt x="2624073" y="997818"/>
                  </a:cubicBezTo>
                  <a:close/>
                </a:path>
              </a:pathLst>
            </a:custGeom>
            <a:solidFill>
              <a:srgbClr val="23293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109556" y="4484871"/>
            <a:ext cx="6018686" cy="2185004"/>
            <a:chOff x="0" y="0"/>
            <a:chExt cx="2748533" cy="99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48533" cy="997818"/>
            </a:xfrm>
            <a:custGeom>
              <a:avLst/>
              <a:gdLst/>
              <a:ahLst/>
              <a:cxnLst/>
              <a:rect r="r" b="b" t="t" l="l"/>
              <a:pathLst>
                <a:path h="997818" w="2748533">
                  <a:moveTo>
                    <a:pt x="2624073" y="997818"/>
                  </a:moveTo>
                  <a:lnTo>
                    <a:pt x="124460" y="997818"/>
                  </a:lnTo>
                  <a:cubicBezTo>
                    <a:pt x="55880" y="997818"/>
                    <a:pt x="0" y="941938"/>
                    <a:pt x="0" y="8733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4073" y="0"/>
                  </a:lnTo>
                  <a:cubicBezTo>
                    <a:pt x="2692653" y="0"/>
                    <a:pt x="2748533" y="55880"/>
                    <a:pt x="2748533" y="124460"/>
                  </a:cubicBezTo>
                  <a:lnTo>
                    <a:pt x="2748533" y="873358"/>
                  </a:lnTo>
                  <a:cubicBezTo>
                    <a:pt x="2748533" y="941938"/>
                    <a:pt x="2692653" y="997818"/>
                    <a:pt x="2624073" y="997818"/>
                  </a:cubicBezTo>
                  <a:close/>
                </a:path>
              </a:pathLst>
            </a:custGeom>
            <a:solidFill>
              <a:srgbClr val="23293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368021" y="7528500"/>
            <a:ext cx="11005940" cy="3560680"/>
            <a:chOff x="0" y="0"/>
            <a:chExt cx="5026046" cy="16260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26046" cy="1626044"/>
            </a:xfrm>
            <a:custGeom>
              <a:avLst/>
              <a:gdLst/>
              <a:ahLst/>
              <a:cxnLst/>
              <a:rect r="r" b="b" t="t" l="l"/>
              <a:pathLst>
                <a:path h="1626044" w="5026046">
                  <a:moveTo>
                    <a:pt x="4901586" y="1626044"/>
                  </a:moveTo>
                  <a:lnTo>
                    <a:pt x="124460" y="1626044"/>
                  </a:lnTo>
                  <a:cubicBezTo>
                    <a:pt x="55880" y="1626044"/>
                    <a:pt x="0" y="1570164"/>
                    <a:pt x="0" y="15015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01586" y="0"/>
                  </a:lnTo>
                  <a:cubicBezTo>
                    <a:pt x="4970166" y="0"/>
                    <a:pt x="5026046" y="55880"/>
                    <a:pt x="5026046" y="124460"/>
                  </a:cubicBezTo>
                  <a:lnTo>
                    <a:pt x="5026046" y="1501584"/>
                  </a:lnTo>
                  <a:cubicBezTo>
                    <a:pt x="5026046" y="1570164"/>
                    <a:pt x="4970166" y="1626044"/>
                    <a:pt x="4901586" y="1626044"/>
                  </a:cubicBezTo>
                  <a:close/>
                </a:path>
              </a:pathLst>
            </a:custGeom>
            <a:solidFill>
              <a:srgbClr val="232932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544459" y="8402892"/>
            <a:ext cx="2390745" cy="4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94"/>
              </a:lnSpc>
              <a:spcBef>
                <a:spcPct val="0"/>
              </a:spcBef>
            </a:pPr>
            <a:r>
              <a:rPr lang="en-US" sz="2412" spc="132">
                <a:solidFill>
                  <a:srgbClr val="FFFFFF"/>
                </a:solidFill>
                <a:latin typeface="Banana Black"/>
              </a:rPr>
              <a:t>Torres Ricardo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35204" y="8420484"/>
            <a:ext cx="2267887" cy="35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48"/>
              </a:lnSpc>
              <a:spcBef>
                <a:spcPct val="0"/>
              </a:spcBef>
            </a:pPr>
            <a:r>
              <a:rPr lang="en-US" sz="1712" spc="94">
                <a:solidFill>
                  <a:srgbClr val="FFFFFF"/>
                </a:solidFill>
                <a:latin typeface="Banana Black"/>
              </a:rPr>
              <a:t>2017203050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44459" y="7604155"/>
            <a:ext cx="2306722" cy="6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362"/>
              </a:lnSpc>
              <a:spcBef>
                <a:spcPct val="0"/>
              </a:spcBef>
            </a:pPr>
            <a:r>
              <a:rPr lang="en-US" sz="3012" spc="165">
                <a:solidFill>
                  <a:srgbClr val="FFFFFF"/>
                </a:solidFill>
                <a:latin typeface="Banana Black Bold"/>
              </a:rPr>
              <a:t>Integrantes:</a:t>
            </a:r>
          </a:p>
        </p:txBody>
      </p:sp>
      <p:sp>
        <p:nvSpPr>
          <p:cNvPr name="AutoShape 21" id="21"/>
          <p:cNvSpPr/>
          <p:nvPr/>
        </p:nvSpPr>
        <p:spPr>
          <a:xfrm>
            <a:off x="9624894" y="8210935"/>
            <a:ext cx="1759731" cy="0"/>
          </a:xfrm>
          <a:prstGeom prst="line">
            <a:avLst/>
          </a:prstGeom>
          <a:ln cap="flat" w="38100">
            <a:solidFill>
              <a:srgbClr val="EAC31C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512256" y="4276411"/>
            <a:ext cx="1300962" cy="1300962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101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311358" y="4325659"/>
            <a:ext cx="1202465" cy="1202465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101A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753409" y="2047200"/>
            <a:ext cx="818655" cy="818655"/>
          </a:xfrm>
          <a:custGeom>
            <a:avLst/>
            <a:gdLst/>
            <a:ahLst/>
            <a:cxnLst/>
            <a:rect r="r" b="b" t="t" l="l"/>
            <a:pathLst>
              <a:path h="818655" w="818655">
                <a:moveTo>
                  <a:pt x="0" y="0"/>
                </a:moveTo>
                <a:lnTo>
                  <a:pt x="818656" y="0"/>
                </a:lnTo>
                <a:lnTo>
                  <a:pt x="818656" y="818656"/>
                </a:lnTo>
                <a:lnTo>
                  <a:pt x="0" y="81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491434" y="4524879"/>
            <a:ext cx="842313" cy="804026"/>
          </a:xfrm>
          <a:custGeom>
            <a:avLst/>
            <a:gdLst/>
            <a:ahLst/>
            <a:cxnLst/>
            <a:rect r="r" b="b" t="t" l="l"/>
            <a:pathLst>
              <a:path h="804026" w="842313">
                <a:moveTo>
                  <a:pt x="0" y="0"/>
                </a:moveTo>
                <a:lnTo>
                  <a:pt x="842313" y="0"/>
                </a:lnTo>
                <a:lnTo>
                  <a:pt x="842313" y="804026"/>
                </a:lnTo>
                <a:lnTo>
                  <a:pt x="0" y="804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17607" y="4433762"/>
            <a:ext cx="890261" cy="895144"/>
          </a:xfrm>
          <a:custGeom>
            <a:avLst/>
            <a:gdLst/>
            <a:ahLst/>
            <a:cxnLst/>
            <a:rect r="r" b="b" t="t" l="l"/>
            <a:pathLst>
              <a:path h="895144" w="890261">
                <a:moveTo>
                  <a:pt x="0" y="0"/>
                </a:moveTo>
                <a:lnTo>
                  <a:pt x="890261" y="0"/>
                </a:lnTo>
                <a:lnTo>
                  <a:pt x="890261" y="895143"/>
                </a:lnTo>
                <a:lnTo>
                  <a:pt x="0" y="895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6768856" y="1962865"/>
            <a:ext cx="744967" cy="9029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2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02425" y="2673511"/>
            <a:ext cx="9142007" cy="3892570"/>
            <a:chOff x="0" y="0"/>
            <a:chExt cx="855367" cy="364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5367" cy="364206"/>
            </a:xfrm>
            <a:custGeom>
              <a:avLst/>
              <a:gdLst/>
              <a:ahLst/>
              <a:cxnLst/>
              <a:rect r="r" b="b" t="t" l="l"/>
              <a:pathLst>
                <a:path h="364206" w="855367">
                  <a:moveTo>
                    <a:pt x="652167" y="0"/>
                  </a:moveTo>
                  <a:cubicBezTo>
                    <a:pt x="764391" y="0"/>
                    <a:pt x="855367" y="81530"/>
                    <a:pt x="855367" y="182103"/>
                  </a:cubicBezTo>
                  <a:cubicBezTo>
                    <a:pt x="855367" y="282676"/>
                    <a:pt x="764391" y="364206"/>
                    <a:pt x="652167" y="364206"/>
                  </a:cubicBezTo>
                  <a:lnTo>
                    <a:pt x="203200" y="364206"/>
                  </a:lnTo>
                  <a:cubicBezTo>
                    <a:pt x="90976" y="364206"/>
                    <a:pt x="0" y="282676"/>
                    <a:pt x="0" y="182103"/>
                  </a:cubicBezTo>
                  <a:cubicBezTo>
                    <a:pt x="0" y="815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55367" cy="392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44025" y="6361897"/>
            <a:ext cx="9873163" cy="4343530"/>
            <a:chOff x="0" y="0"/>
            <a:chExt cx="92377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3777" cy="406400"/>
            </a:xfrm>
            <a:custGeom>
              <a:avLst/>
              <a:gdLst/>
              <a:ahLst/>
              <a:cxnLst/>
              <a:rect r="r" b="b" t="t" l="l"/>
              <a:pathLst>
                <a:path h="406400" w="923777">
                  <a:moveTo>
                    <a:pt x="720577" y="0"/>
                  </a:moveTo>
                  <a:cubicBezTo>
                    <a:pt x="832801" y="0"/>
                    <a:pt x="923777" y="90976"/>
                    <a:pt x="923777" y="203200"/>
                  </a:cubicBezTo>
                  <a:cubicBezTo>
                    <a:pt x="923777" y="315424"/>
                    <a:pt x="832801" y="406400"/>
                    <a:pt x="72057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23777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50679" y="3026966"/>
            <a:ext cx="9142007" cy="4021522"/>
            <a:chOff x="0" y="0"/>
            <a:chExt cx="855367" cy="3762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5367" cy="376272"/>
            </a:xfrm>
            <a:custGeom>
              <a:avLst/>
              <a:gdLst/>
              <a:ahLst/>
              <a:cxnLst/>
              <a:rect r="r" b="b" t="t" l="l"/>
              <a:pathLst>
                <a:path h="376272" w="855367">
                  <a:moveTo>
                    <a:pt x="652167" y="0"/>
                  </a:moveTo>
                  <a:cubicBezTo>
                    <a:pt x="764391" y="0"/>
                    <a:pt x="855367" y="84231"/>
                    <a:pt x="855367" y="188136"/>
                  </a:cubicBezTo>
                  <a:cubicBezTo>
                    <a:pt x="855367" y="292040"/>
                    <a:pt x="764391" y="376272"/>
                    <a:pt x="652167" y="376272"/>
                  </a:cubicBezTo>
                  <a:lnTo>
                    <a:pt x="203200" y="376272"/>
                  </a:lnTo>
                  <a:cubicBezTo>
                    <a:pt x="90976" y="376272"/>
                    <a:pt x="0" y="292040"/>
                    <a:pt x="0" y="188136"/>
                  </a:cubicBezTo>
                  <a:cubicBezTo>
                    <a:pt x="0" y="842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55367" cy="404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79324" y="-152702"/>
            <a:ext cx="11280163" cy="3878097"/>
            <a:chOff x="0" y="0"/>
            <a:chExt cx="1055422" cy="3628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5422" cy="362852"/>
            </a:xfrm>
            <a:custGeom>
              <a:avLst/>
              <a:gdLst/>
              <a:ahLst/>
              <a:cxnLst/>
              <a:rect r="r" b="b" t="t" l="l"/>
              <a:pathLst>
                <a:path h="362852" w="1055422">
                  <a:moveTo>
                    <a:pt x="852222" y="0"/>
                  </a:moveTo>
                  <a:cubicBezTo>
                    <a:pt x="964447" y="0"/>
                    <a:pt x="1055422" y="81227"/>
                    <a:pt x="1055422" y="181426"/>
                  </a:cubicBezTo>
                  <a:cubicBezTo>
                    <a:pt x="1055422" y="281625"/>
                    <a:pt x="964447" y="362852"/>
                    <a:pt x="852222" y="362852"/>
                  </a:cubicBezTo>
                  <a:lnTo>
                    <a:pt x="203200" y="362852"/>
                  </a:lnTo>
                  <a:cubicBezTo>
                    <a:pt x="90976" y="362852"/>
                    <a:pt x="0" y="281625"/>
                    <a:pt x="0" y="181426"/>
                  </a:cubicBezTo>
                  <a:cubicBezTo>
                    <a:pt x="0" y="812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55422" cy="391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241376" y="1248153"/>
            <a:ext cx="6472255" cy="67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20"/>
              </a:lnSpc>
            </a:pPr>
            <a:r>
              <a:rPr lang="en-US" sz="4703">
                <a:solidFill>
                  <a:srgbClr val="FFFFFF"/>
                </a:solidFill>
                <a:latin typeface="Montserrat Extra-Bold"/>
              </a:rPr>
              <a:t>PROTOCOLO HTTPS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646883" y="338161"/>
            <a:ext cx="1459542" cy="2758584"/>
          </a:xfrm>
          <a:custGeom>
            <a:avLst/>
            <a:gdLst/>
            <a:ahLst/>
            <a:cxnLst/>
            <a:rect r="r" b="b" t="t" l="l"/>
            <a:pathLst>
              <a:path h="2758584" w="1459542">
                <a:moveTo>
                  <a:pt x="0" y="0"/>
                </a:moveTo>
                <a:lnTo>
                  <a:pt x="1459542" y="0"/>
                </a:lnTo>
                <a:lnTo>
                  <a:pt x="1459542" y="2758584"/>
                </a:lnTo>
                <a:lnTo>
                  <a:pt x="0" y="275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76316" y="4453771"/>
            <a:ext cx="2128272" cy="2112310"/>
          </a:xfrm>
          <a:custGeom>
            <a:avLst/>
            <a:gdLst/>
            <a:ahLst/>
            <a:cxnLst/>
            <a:rect r="r" b="b" t="t" l="l"/>
            <a:pathLst>
              <a:path h="2112310" w="2128272">
                <a:moveTo>
                  <a:pt x="0" y="0"/>
                </a:moveTo>
                <a:lnTo>
                  <a:pt x="2128272" y="0"/>
                </a:lnTo>
                <a:lnTo>
                  <a:pt x="2128272" y="2112310"/>
                </a:lnTo>
                <a:lnTo>
                  <a:pt x="0" y="2112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42565" y="4481104"/>
            <a:ext cx="2795774" cy="1880794"/>
          </a:xfrm>
          <a:custGeom>
            <a:avLst/>
            <a:gdLst/>
            <a:ahLst/>
            <a:cxnLst/>
            <a:rect r="r" b="b" t="t" l="l"/>
            <a:pathLst>
              <a:path h="1880794" w="2795774">
                <a:moveTo>
                  <a:pt x="0" y="0"/>
                </a:moveTo>
                <a:lnTo>
                  <a:pt x="2795774" y="0"/>
                </a:lnTo>
                <a:lnTo>
                  <a:pt x="2795774" y="1880793"/>
                </a:lnTo>
                <a:lnTo>
                  <a:pt x="0" y="188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2607" y="2999688"/>
            <a:ext cx="725707" cy="725707"/>
          </a:xfrm>
          <a:custGeom>
            <a:avLst/>
            <a:gdLst/>
            <a:ahLst/>
            <a:cxnLst/>
            <a:rect r="r" b="b" t="t" l="l"/>
            <a:pathLst>
              <a:path h="725707" w="725707">
                <a:moveTo>
                  <a:pt x="0" y="0"/>
                </a:moveTo>
                <a:lnTo>
                  <a:pt x="725707" y="0"/>
                </a:lnTo>
                <a:lnTo>
                  <a:pt x="725707" y="725707"/>
                </a:lnTo>
                <a:lnTo>
                  <a:pt x="0" y="725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66926" y="3306295"/>
            <a:ext cx="4615908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63"/>
              </a:lnSpc>
            </a:pPr>
            <a:r>
              <a:rPr lang="en-US" sz="2399">
                <a:solidFill>
                  <a:srgbClr val="FFFFFF"/>
                </a:solidFill>
                <a:latin typeface="Montserrat Extra-Bold"/>
              </a:rPr>
              <a:t>¿QUE ES?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2607" y="3783317"/>
            <a:ext cx="6892627" cy="1529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8"/>
              </a:lnSpc>
            </a:pPr>
            <a:r>
              <a:rPr lang="en-US" sz="2178" spc="76">
                <a:solidFill>
                  <a:srgbClr val="FFFFFF"/>
                </a:solidFill>
                <a:latin typeface="Fredoka One"/>
              </a:rPr>
              <a:t>HTTP es un protocolo cliente-servidor, lo que significa que las solicitudes son iniciadas por el destinatario, generalmente un navegador web. El cliente envía una solicitud al servidor, que luego responde con una respuesta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193661" y="5672942"/>
            <a:ext cx="2634440" cy="2266335"/>
            <a:chOff x="0" y="0"/>
            <a:chExt cx="3891396" cy="33476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91396" cy="3347658"/>
            </a:xfrm>
            <a:custGeom>
              <a:avLst/>
              <a:gdLst/>
              <a:ahLst/>
              <a:cxnLst/>
              <a:rect r="r" b="b" t="t" l="l"/>
              <a:pathLst>
                <a:path h="3347658" w="3891396">
                  <a:moveTo>
                    <a:pt x="358659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042858"/>
                  </a:lnTo>
                  <a:cubicBezTo>
                    <a:pt x="0" y="3211768"/>
                    <a:pt x="135890" y="3347658"/>
                    <a:pt x="304800" y="3347658"/>
                  </a:cubicBezTo>
                  <a:lnTo>
                    <a:pt x="3586596" y="3347658"/>
                  </a:lnTo>
                  <a:cubicBezTo>
                    <a:pt x="3755506" y="3347658"/>
                    <a:pt x="3891396" y="3211768"/>
                    <a:pt x="3891396" y="3042858"/>
                  </a:cubicBezTo>
                  <a:lnTo>
                    <a:pt x="3891396" y="304800"/>
                  </a:lnTo>
                  <a:cubicBezTo>
                    <a:pt x="3891396" y="135890"/>
                    <a:pt x="3755506" y="0"/>
                    <a:pt x="3586596" y="0"/>
                  </a:cubicBezTo>
                  <a:close/>
                </a:path>
              </a:pathLst>
            </a:custGeom>
            <a:solidFill>
              <a:srgbClr val="DED1C1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4088918" y="5656067"/>
            <a:ext cx="910215" cy="1597221"/>
          </a:xfrm>
          <a:custGeom>
            <a:avLst/>
            <a:gdLst/>
            <a:ahLst/>
            <a:cxnLst/>
            <a:rect r="r" b="b" t="t" l="l"/>
            <a:pathLst>
              <a:path h="1597221" w="910215">
                <a:moveTo>
                  <a:pt x="0" y="0"/>
                </a:moveTo>
                <a:lnTo>
                  <a:pt x="910215" y="0"/>
                </a:lnTo>
                <a:lnTo>
                  <a:pt x="910215" y="1597221"/>
                </a:lnTo>
                <a:lnTo>
                  <a:pt x="0" y="1597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412567" y="5737467"/>
            <a:ext cx="2536141" cy="2335987"/>
            <a:chOff x="0" y="0"/>
            <a:chExt cx="3746195" cy="34505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46195" cy="3450542"/>
            </a:xfrm>
            <a:custGeom>
              <a:avLst/>
              <a:gdLst/>
              <a:ahLst/>
              <a:cxnLst/>
              <a:rect r="r" b="b" t="t" l="l"/>
              <a:pathLst>
                <a:path h="3450542" w="3746195">
                  <a:moveTo>
                    <a:pt x="344139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145742"/>
                  </a:lnTo>
                  <a:cubicBezTo>
                    <a:pt x="0" y="3314652"/>
                    <a:pt x="135890" y="3450542"/>
                    <a:pt x="304800" y="3450542"/>
                  </a:cubicBezTo>
                  <a:lnTo>
                    <a:pt x="3441395" y="3450542"/>
                  </a:lnTo>
                  <a:cubicBezTo>
                    <a:pt x="3610305" y="3450542"/>
                    <a:pt x="3746195" y="3314652"/>
                    <a:pt x="3746195" y="3145742"/>
                  </a:cubicBezTo>
                  <a:lnTo>
                    <a:pt x="3746195" y="304800"/>
                  </a:lnTo>
                  <a:cubicBezTo>
                    <a:pt x="3746195" y="135890"/>
                    <a:pt x="3610305" y="0"/>
                    <a:pt x="3441395" y="0"/>
                  </a:cubicBezTo>
                  <a:close/>
                </a:path>
              </a:pathLst>
            </a:custGeom>
            <a:solidFill>
              <a:srgbClr val="DED1C1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542539" y="5656067"/>
            <a:ext cx="1956779" cy="1597221"/>
          </a:xfrm>
          <a:custGeom>
            <a:avLst/>
            <a:gdLst/>
            <a:ahLst/>
            <a:cxnLst/>
            <a:rect r="r" b="b" t="t" l="l"/>
            <a:pathLst>
              <a:path h="1597221" w="1956779">
                <a:moveTo>
                  <a:pt x="0" y="0"/>
                </a:moveTo>
                <a:lnTo>
                  <a:pt x="1956779" y="0"/>
                </a:lnTo>
                <a:lnTo>
                  <a:pt x="1956779" y="1597221"/>
                </a:lnTo>
                <a:lnTo>
                  <a:pt x="0" y="15972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85461" y="7230071"/>
            <a:ext cx="2265815" cy="74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97"/>
              </a:lnSpc>
            </a:pPr>
            <a:r>
              <a:rPr lang="en-US" sz="1799">
                <a:solidFill>
                  <a:srgbClr val="383838"/>
                </a:solidFill>
                <a:latin typeface="Fredoka One Bold"/>
              </a:rPr>
              <a:t>Establecer las respuestas cliente-servidor 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74880" y="7220546"/>
            <a:ext cx="2272004" cy="63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64"/>
              </a:lnSpc>
            </a:pPr>
            <a:r>
              <a:rPr lang="en-US" sz="1499">
                <a:solidFill>
                  <a:srgbClr val="383838"/>
                </a:solidFill>
                <a:latin typeface="Fredoka One Bold"/>
              </a:rPr>
              <a:t>Asegurar el cumplimiento de los estándares de calidad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2322561" y="3544413"/>
            <a:ext cx="3451335" cy="2808524"/>
          </a:xfrm>
          <a:custGeom>
            <a:avLst/>
            <a:gdLst/>
            <a:ahLst/>
            <a:cxnLst/>
            <a:rect r="r" b="b" t="t" l="l"/>
            <a:pathLst>
              <a:path h="2808524" w="3451335">
                <a:moveTo>
                  <a:pt x="0" y="0"/>
                </a:moveTo>
                <a:lnTo>
                  <a:pt x="3451335" y="0"/>
                </a:lnTo>
                <a:lnTo>
                  <a:pt x="3451335" y="2808524"/>
                </a:lnTo>
                <a:lnTo>
                  <a:pt x="0" y="28085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491685" y="3851833"/>
            <a:ext cx="2481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9"/>
              </a:lnSpc>
            </a:pPr>
            <a:r>
              <a:rPr lang="en-US" sz="1899" spc="265">
                <a:solidFill>
                  <a:srgbClr val="FFFFFF"/>
                </a:solidFill>
                <a:latin typeface="Fredoka One"/>
              </a:rPr>
              <a:t>Seguimiento de la calidad del software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1050914" y="3296770"/>
            <a:ext cx="710060" cy="710060"/>
          </a:xfrm>
          <a:custGeom>
            <a:avLst/>
            <a:gdLst/>
            <a:ahLst/>
            <a:cxnLst/>
            <a:rect r="r" b="b" t="t" l="l"/>
            <a:pathLst>
              <a:path h="710060" w="710060">
                <a:moveTo>
                  <a:pt x="0" y="0"/>
                </a:moveTo>
                <a:lnTo>
                  <a:pt x="710059" y="0"/>
                </a:lnTo>
                <a:lnTo>
                  <a:pt x="710059" y="710059"/>
                </a:lnTo>
                <a:lnTo>
                  <a:pt x="0" y="7100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011224" y="3333966"/>
            <a:ext cx="5845701" cy="39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39"/>
              </a:lnSpc>
            </a:pPr>
            <a:r>
              <a:rPr lang="en-US" sz="2399">
                <a:solidFill>
                  <a:srgbClr val="FFFFFF"/>
                </a:solidFill>
                <a:latin typeface="Montserrat Extra-Bold"/>
              </a:rPr>
              <a:t>INGENIEROS DE SOFTWARE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44535" y="6336923"/>
            <a:ext cx="448787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9"/>
              </a:lnSpc>
            </a:pPr>
            <a:r>
              <a:rPr lang="en-US" sz="1899" spc="265">
                <a:solidFill>
                  <a:srgbClr val="FFFFFF"/>
                </a:solidFill>
                <a:latin typeface="Fredoka One"/>
              </a:rPr>
              <a:t>Aplicar las mejores prácticas de ingeniería de software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78062" y="4163545"/>
            <a:ext cx="2618023" cy="54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8"/>
              </a:lnSpc>
            </a:pPr>
            <a:r>
              <a:rPr lang="en-US" sz="1899" spc="100">
                <a:solidFill>
                  <a:srgbClr val="FFFFFF"/>
                </a:solidFill>
                <a:latin typeface="Fredoka One"/>
              </a:rPr>
              <a:t>Definir los procesos y procedimientos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0316972" y="4841219"/>
            <a:ext cx="1694252" cy="1663447"/>
          </a:xfrm>
          <a:custGeom>
            <a:avLst/>
            <a:gdLst/>
            <a:ahLst/>
            <a:cxnLst/>
            <a:rect r="r" b="b" t="t" l="l"/>
            <a:pathLst>
              <a:path h="1663447" w="1694252">
                <a:moveTo>
                  <a:pt x="0" y="0"/>
                </a:moveTo>
                <a:lnTo>
                  <a:pt x="1694252" y="0"/>
                </a:lnTo>
                <a:lnTo>
                  <a:pt x="1694252" y="1663447"/>
                </a:lnTo>
                <a:lnTo>
                  <a:pt x="0" y="16634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792544" y="6538303"/>
            <a:ext cx="711910" cy="711910"/>
          </a:xfrm>
          <a:custGeom>
            <a:avLst/>
            <a:gdLst/>
            <a:ahLst/>
            <a:cxnLst/>
            <a:rect r="r" b="b" t="t" l="l"/>
            <a:pathLst>
              <a:path h="711910" w="711910">
                <a:moveTo>
                  <a:pt x="0" y="0"/>
                </a:moveTo>
                <a:lnTo>
                  <a:pt x="711909" y="0"/>
                </a:lnTo>
                <a:lnTo>
                  <a:pt x="711909" y="711909"/>
                </a:lnTo>
                <a:lnTo>
                  <a:pt x="0" y="7119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6652398" y="6861356"/>
            <a:ext cx="62931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99"/>
              </a:lnSpc>
            </a:pPr>
            <a:r>
              <a:rPr lang="en-US" sz="1999">
                <a:solidFill>
                  <a:srgbClr val="FFFFFF"/>
                </a:solidFill>
                <a:latin typeface="Montserrat Extra-Bold"/>
              </a:rPr>
              <a:t>SOLICITUDES  HTPP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4481032" y="8279358"/>
            <a:ext cx="1956894" cy="2285120"/>
          </a:xfrm>
          <a:custGeom>
            <a:avLst/>
            <a:gdLst/>
            <a:ahLst/>
            <a:cxnLst/>
            <a:rect r="r" b="b" t="t" l="l"/>
            <a:pathLst>
              <a:path h="2285120" w="1956894">
                <a:moveTo>
                  <a:pt x="0" y="0"/>
                </a:moveTo>
                <a:lnTo>
                  <a:pt x="1956894" y="0"/>
                </a:lnTo>
                <a:lnTo>
                  <a:pt x="1956894" y="2285120"/>
                </a:lnTo>
                <a:lnTo>
                  <a:pt x="0" y="22851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713631" y="7358659"/>
            <a:ext cx="1947259" cy="2811003"/>
          </a:xfrm>
          <a:custGeom>
            <a:avLst/>
            <a:gdLst/>
            <a:ahLst/>
            <a:cxnLst/>
            <a:rect r="r" b="b" t="t" l="l"/>
            <a:pathLst>
              <a:path h="2811003" w="1947259">
                <a:moveTo>
                  <a:pt x="0" y="0"/>
                </a:moveTo>
                <a:lnTo>
                  <a:pt x="1947259" y="0"/>
                </a:lnTo>
                <a:lnTo>
                  <a:pt x="1947259" y="2811003"/>
                </a:lnTo>
                <a:lnTo>
                  <a:pt x="0" y="28110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6177601" y="7441158"/>
            <a:ext cx="6767984" cy="78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6" indent="-205103" lvl="1">
              <a:lnSpc>
                <a:spcPts val="2051"/>
              </a:lnSpc>
              <a:buFont typeface="Arial"/>
              <a:buChar char="•"/>
            </a:pPr>
            <a:r>
              <a:rPr lang="en-US" sz="1899" spc="265">
                <a:solidFill>
                  <a:srgbClr val="FFFFFF"/>
                </a:solidFill>
                <a:latin typeface="Fredoka One"/>
              </a:rPr>
              <a:t>GET: Solicita un recurso específico.</a:t>
            </a:r>
          </a:p>
          <a:p>
            <a:pPr algn="ctr">
              <a:lnSpc>
                <a:spcPts val="2051"/>
              </a:lnSpc>
            </a:pPr>
          </a:p>
          <a:p>
            <a:pPr algn="ctr" marL="0" indent="0" lvl="0">
              <a:lnSpc>
                <a:spcPts val="2051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7102708" y="7974545"/>
            <a:ext cx="59461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39"/>
              </a:lnSpc>
            </a:pPr>
            <a:r>
              <a:rPr lang="en-US" sz="1699" spc="237">
                <a:solidFill>
                  <a:srgbClr val="FFFFFF"/>
                </a:solidFill>
                <a:latin typeface="Fredoka One"/>
              </a:rPr>
              <a:t>POST: Crea un nuevo recurso o modifica uno existente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30044" y="8470239"/>
            <a:ext cx="749146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17" indent="-194308" lvl="1">
              <a:lnSpc>
                <a:spcPts val="2159"/>
              </a:lnSpc>
              <a:buFont typeface="Arial"/>
              <a:buChar char="•"/>
            </a:pPr>
            <a:r>
              <a:rPr lang="en-US" sz="1799" spc="251">
                <a:solidFill>
                  <a:srgbClr val="FFFFFF"/>
                </a:solidFill>
                <a:latin typeface="Fredoka One"/>
              </a:rPr>
              <a:t>PUT: Crea o reemplaza un recurso existente.</a:t>
            </a:r>
          </a:p>
          <a:p>
            <a:pPr algn="ctr" marL="0" indent="0" lvl="0">
              <a:lnSpc>
                <a:spcPts val="2159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6053257" y="8936570"/>
            <a:ext cx="749146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799" spc="251">
                <a:solidFill>
                  <a:srgbClr val="FFFFFF"/>
                </a:solidFill>
                <a:latin typeface="Fredoka One"/>
              </a:rPr>
              <a:t>DELETE: Elimina un recurso existente.</a:t>
            </a:r>
          </a:p>
          <a:p>
            <a:pPr algn="ctr" marL="0" indent="0" lvl="0">
              <a:lnSpc>
                <a:spcPts val="21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2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02425" y="2673511"/>
            <a:ext cx="9142007" cy="3892570"/>
            <a:chOff x="0" y="0"/>
            <a:chExt cx="855367" cy="364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5367" cy="364206"/>
            </a:xfrm>
            <a:custGeom>
              <a:avLst/>
              <a:gdLst/>
              <a:ahLst/>
              <a:cxnLst/>
              <a:rect r="r" b="b" t="t" l="l"/>
              <a:pathLst>
                <a:path h="364206" w="855367">
                  <a:moveTo>
                    <a:pt x="652167" y="0"/>
                  </a:moveTo>
                  <a:cubicBezTo>
                    <a:pt x="764391" y="0"/>
                    <a:pt x="855367" y="81530"/>
                    <a:pt x="855367" y="182103"/>
                  </a:cubicBezTo>
                  <a:cubicBezTo>
                    <a:pt x="855367" y="282676"/>
                    <a:pt x="764391" y="364206"/>
                    <a:pt x="652167" y="364206"/>
                  </a:cubicBezTo>
                  <a:lnTo>
                    <a:pt x="203200" y="364206"/>
                  </a:lnTo>
                  <a:cubicBezTo>
                    <a:pt x="90976" y="364206"/>
                    <a:pt x="0" y="282676"/>
                    <a:pt x="0" y="182103"/>
                  </a:cubicBezTo>
                  <a:cubicBezTo>
                    <a:pt x="0" y="815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55367" cy="392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44025" y="6361897"/>
            <a:ext cx="9873163" cy="4343530"/>
            <a:chOff x="0" y="0"/>
            <a:chExt cx="92377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3777" cy="406400"/>
            </a:xfrm>
            <a:custGeom>
              <a:avLst/>
              <a:gdLst/>
              <a:ahLst/>
              <a:cxnLst/>
              <a:rect r="r" b="b" t="t" l="l"/>
              <a:pathLst>
                <a:path h="406400" w="923777">
                  <a:moveTo>
                    <a:pt x="720577" y="0"/>
                  </a:moveTo>
                  <a:cubicBezTo>
                    <a:pt x="832801" y="0"/>
                    <a:pt x="923777" y="90976"/>
                    <a:pt x="923777" y="203200"/>
                  </a:cubicBezTo>
                  <a:cubicBezTo>
                    <a:pt x="923777" y="315424"/>
                    <a:pt x="832801" y="406400"/>
                    <a:pt x="72057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23777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50679" y="3026966"/>
            <a:ext cx="9142007" cy="4021522"/>
            <a:chOff x="0" y="0"/>
            <a:chExt cx="855367" cy="3762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5367" cy="376272"/>
            </a:xfrm>
            <a:custGeom>
              <a:avLst/>
              <a:gdLst/>
              <a:ahLst/>
              <a:cxnLst/>
              <a:rect r="r" b="b" t="t" l="l"/>
              <a:pathLst>
                <a:path h="376272" w="855367">
                  <a:moveTo>
                    <a:pt x="652167" y="0"/>
                  </a:moveTo>
                  <a:cubicBezTo>
                    <a:pt x="764391" y="0"/>
                    <a:pt x="855367" y="84231"/>
                    <a:pt x="855367" y="188136"/>
                  </a:cubicBezTo>
                  <a:cubicBezTo>
                    <a:pt x="855367" y="292040"/>
                    <a:pt x="764391" y="376272"/>
                    <a:pt x="652167" y="376272"/>
                  </a:cubicBezTo>
                  <a:lnTo>
                    <a:pt x="203200" y="376272"/>
                  </a:lnTo>
                  <a:cubicBezTo>
                    <a:pt x="90976" y="376272"/>
                    <a:pt x="0" y="292040"/>
                    <a:pt x="0" y="188136"/>
                  </a:cubicBezTo>
                  <a:cubicBezTo>
                    <a:pt x="0" y="842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55367" cy="404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79324" y="-152702"/>
            <a:ext cx="11280163" cy="3878097"/>
            <a:chOff x="0" y="0"/>
            <a:chExt cx="1055422" cy="3628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5422" cy="362852"/>
            </a:xfrm>
            <a:custGeom>
              <a:avLst/>
              <a:gdLst/>
              <a:ahLst/>
              <a:cxnLst/>
              <a:rect r="r" b="b" t="t" l="l"/>
              <a:pathLst>
                <a:path h="362852" w="1055422">
                  <a:moveTo>
                    <a:pt x="852222" y="0"/>
                  </a:moveTo>
                  <a:cubicBezTo>
                    <a:pt x="964447" y="0"/>
                    <a:pt x="1055422" y="81227"/>
                    <a:pt x="1055422" y="181426"/>
                  </a:cubicBezTo>
                  <a:cubicBezTo>
                    <a:pt x="1055422" y="281625"/>
                    <a:pt x="964447" y="362852"/>
                    <a:pt x="852222" y="362852"/>
                  </a:cubicBezTo>
                  <a:lnTo>
                    <a:pt x="203200" y="362852"/>
                  </a:lnTo>
                  <a:cubicBezTo>
                    <a:pt x="90976" y="362852"/>
                    <a:pt x="0" y="281625"/>
                    <a:pt x="0" y="181426"/>
                  </a:cubicBezTo>
                  <a:cubicBezTo>
                    <a:pt x="0" y="812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55422" cy="391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009680" y="1317983"/>
            <a:ext cx="5481998" cy="528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0"/>
              </a:lnSpc>
            </a:pPr>
            <a:r>
              <a:rPr lang="en-US" sz="3703">
                <a:solidFill>
                  <a:srgbClr val="FFFFFF"/>
                </a:solidFill>
                <a:latin typeface="Montserrat Extra-Bold"/>
              </a:rPr>
              <a:t>SOLICTUDES HTTPS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114952" y="157186"/>
            <a:ext cx="1418100" cy="2680257"/>
          </a:xfrm>
          <a:custGeom>
            <a:avLst/>
            <a:gdLst/>
            <a:ahLst/>
            <a:cxnLst/>
            <a:rect r="r" b="b" t="t" l="l"/>
            <a:pathLst>
              <a:path h="2680257" w="1418100">
                <a:moveTo>
                  <a:pt x="0" y="0"/>
                </a:moveTo>
                <a:lnTo>
                  <a:pt x="1418100" y="0"/>
                </a:lnTo>
                <a:lnTo>
                  <a:pt x="1418100" y="2680258"/>
                </a:lnTo>
                <a:lnTo>
                  <a:pt x="0" y="268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558677" y="4040345"/>
            <a:ext cx="2448727" cy="248601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82945" y="3055541"/>
            <a:ext cx="5750107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3"/>
              </a:lnSpc>
            </a:pPr>
            <a:r>
              <a:rPr lang="en-US" sz="2399">
                <a:solidFill>
                  <a:srgbClr val="FFFFFF"/>
                </a:solidFill>
                <a:latin typeface="Montserrat Extra-Bold"/>
              </a:rPr>
              <a:t>A SOLICITUD SE COMPLETÓ CORRECTAMENTE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8418" y="2837444"/>
            <a:ext cx="814356" cy="814356"/>
          </a:xfrm>
          <a:custGeom>
            <a:avLst/>
            <a:gdLst/>
            <a:ahLst/>
            <a:cxnLst/>
            <a:rect r="r" b="b" t="t" l="l"/>
            <a:pathLst>
              <a:path h="814356" w="814356">
                <a:moveTo>
                  <a:pt x="0" y="0"/>
                </a:moveTo>
                <a:lnTo>
                  <a:pt x="814356" y="0"/>
                </a:lnTo>
                <a:lnTo>
                  <a:pt x="814356" y="814356"/>
                </a:lnTo>
                <a:lnTo>
                  <a:pt x="0" y="814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023295" y="5064146"/>
            <a:ext cx="8264705" cy="8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5"/>
              </a:lnSpc>
            </a:pPr>
            <a:r>
              <a:rPr lang="en-US" sz="2031" spc="107">
                <a:solidFill>
                  <a:srgbClr val="FFFFFF"/>
                </a:solidFill>
                <a:latin typeface="Fredoka One"/>
              </a:rPr>
              <a:t>401 Unauthorized: El cliente no tiene autorización para acceder al recurso.</a:t>
            </a:r>
          </a:p>
          <a:p>
            <a:pPr algn="ctr" marL="0" indent="0" lvl="0">
              <a:lnSpc>
                <a:spcPts val="2255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043588" y="3250385"/>
            <a:ext cx="753848" cy="753848"/>
          </a:xfrm>
          <a:custGeom>
            <a:avLst/>
            <a:gdLst/>
            <a:ahLst/>
            <a:cxnLst/>
            <a:rect r="r" b="b" t="t" l="l"/>
            <a:pathLst>
              <a:path h="753848" w="753848">
                <a:moveTo>
                  <a:pt x="0" y="0"/>
                </a:moveTo>
                <a:lnTo>
                  <a:pt x="753848" y="0"/>
                </a:lnTo>
                <a:lnTo>
                  <a:pt x="753848" y="753848"/>
                </a:lnTo>
                <a:lnTo>
                  <a:pt x="0" y="753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797436" y="3405979"/>
            <a:ext cx="5845701" cy="42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9"/>
              </a:lnSpc>
            </a:pPr>
            <a:r>
              <a:rPr lang="en-US" sz="2599">
                <a:solidFill>
                  <a:srgbClr val="FFFFFF"/>
                </a:solidFill>
                <a:latin typeface="Montserrat Extra-Bold"/>
              </a:rPr>
              <a:t>SOLICITUD RECHAZADA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207165" y="8092243"/>
            <a:ext cx="2432354" cy="1990727"/>
            <a:chOff x="0" y="0"/>
            <a:chExt cx="4377475" cy="35826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77475" cy="3582684"/>
            </a:xfrm>
            <a:custGeom>
              <a:avLst/>
              <a:gdLst/>
              <a:ahLst/>
              <a:cxnLst/>
              <a:rect r="r" b="b" t="t" l="l"/>
              <a:pathLst>
                <a:path h="3582684" w="4377475">
                  <a:moveTo>
                    <a:pt x="407267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277884"/>
                  </a:lnTo>
                  <a:cubicBezTo>
                    <a:pt x="0" y="3446794"/>
                    <a:pt x="135890" y="3582684"/>
                    <a:pt x="304800" y="3582684"/>
                  </a:cubicBezTo>
                  <a:lnTo>
                    <a:pt x="4072675" y="3582684"/>
                  </a:lnTo>
                  <a:cubicBezTo>
                    <a:pt x="4241585" y="3582684"/>
                    <a:pt x="4377475" y="3446794"/>
                    <a:pt x="4377475" y="3277884"/>
                  </a:cubicBezTo>
                  <a:lnTo>
                    <a:pt x="4377475" y="304800"/>
                  </a:lnTo>
                  <a:cubicBezTo>
                    <a:pt x="4377475" y="135890"/>
                    <a:pt x="4241585" y="0"/>
                    <a:pt x="4072675" y="0"/>
                  </a:cubicBezTo>
                  <a:close/>
                </a:path>
              </a:pathLst>
            </a:custGeom>
            <a:solidFill>
              <a:srgbClr val="DED1C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975737" y="8073453"/>
            <a:ext cx="2424476" cy="1990727"/>
            <a:chOff x="0" y="0"/>
            <a:chExt cx="4363297" cy="35826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63296" cy="3582684"/>
            </a:xfrm>
            <a:custGeom>
              <a:avLst/>
              <a:gdLst/>
              <a:ahLst/>
              <a:cxnLst/>
              <a:rect r="r" b="b" t="t" l="l"/>
              <a:pathLst>
                <a:path h="3582684" w="4363296">
                  <a:moveTo>
                    <a:pt x="405849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277884"/>
                  </a:lnTo>
                  <a:cubicBezTo>
                    <a:pt x="0" y="3446794"/>
                    <a:pt x="135890" y="3582684"/>
                    <a:pt x="304800" y="3582684"/>
                  </a:cubicBezTo>
                  <a:lnTo>
                    <a:pt x="4058496" y="3582684"/>
                  </a:lnTo>
                  <a:cubicBezTo>
                    <a:pt x="4227406" y="3582684"/>
                    <a:pt x="4363296" y="3446794"/>
                    <a:pt x="4363296" y="3277884"/>
                  </a:cubicBezTo>
                  <a:lnTo>
                    <a:pt x="4363296" y="304800"/>
                  </a:lnTo>
                  <a:cubicBezTo>
                    <a:pt x="4363296" y="135890"/>
                    <a:pt x="4227406" y="0"/>
                    <a:pt x="4058496" y="0"/>
                  </a:cubicBezTo>
                  <a:close/>
                </a:path>
              </a:pathLst>
            </a:custGeom>
            <a:solidFill>
              <a:srgbClr val="DED1C1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1038701" y="9534558"/>
            <a:ext cx="2364710" cy="20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94"/>
              </a:lnSpc>
            </a:pPr>
            <a:r>
              <a:rPr lang="en-US" sz="1436">
                <a:solidFill>
                  <a:srgbClr val="383838"/>
                </a:solidFill>
                <a:latin typeface="Fredoka One"/>
              </a:rPr>
              <a:t>interrupción del servicio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914411" y="8426011"/>
            <a:ext cx="2705592" cy="1752249"/>
            <a:chOff x="0" y="0"/>
            <a:chExt cx="4869217" cy="3153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69217" cy="3153500"/>
            </a:xfrm>
            <a:custGeom>
              <a:avLst/>
              <a:gdLst/>
              <a:ahLst/>
              <a:cxnLst/>
              <a:rect r="r" b="b" t="t" l="l"/>
              <a:pathLst>
                <a:path h="3153500" w="4869217">
                  <a:moveTo>
                    <a:pt x="456441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848700"/>
                  </a:lnTo>
                  <a:cubicBezTo>
                    <a:pt x="0" y="3017610"/>
                    <a:pt x="135890" y="3153500"/>
                    <a:pt x="304800" y="3153500"/>
                  </a:cubicBezTo>
                  <a:lnTo>
                    <a:pt x="4564417" y="3153500"/>
                  </a:lnTo>
                  <a:cubicBezTo>
                    <a:pt x="4733327" y="3153500"/>
                    <a:pt x="4869217" y="3017610"/>
                    <a:pt x="4869217" y="2848700"/>
                  </a:cubicBezTo>
                  <a:lnTo>
                    <a:pt x="4869217" y="304800"/>
                  </a:lnTo>
                  <a:cubicBezTo>
                    <a:pt x="4869217" y="135890"/>
                    <a:pt x="4733327" y="0"/>
                    <a:pt x="4564417" y="0"/>
                  </a:cubicBezTo>
                  <a:close/>
                </a:path>
              </a:pathLst>
            </a:custGeom>
            <a:solidFill>
              <a:srgbClr val="DED1C1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5685475" y="8073453"/>
            <a:ext cx="1431995" cy="1431995"/>
          </a:xfrm>
          <a:custGeom>
            <a:avLst/>
            <a:gdLst/>
            <a:ahLst/>
            <a:cxnLst/>
            <a:rect r="r" b="b" t="t" l="l"/>
            <a:pathLst>
              <a:path h="1431995" w="1431995">
                <a:moveTo>
                  <a:pt x="0" y="0"/>
                </a:moveTo>
                <a:lnTo>
                  <a:pt x="1431995" y="0"/>
                </a:lnTo>
                <a:lnTo>
                  <a:pt x="1431995" y="1431995"/>
                </a:lnTo>
                <a:lnTo>
                  <a:pt x="0" y="14319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205920" y="8338340"/>
            <a:ext cx="2246552" cy="1498532"/>
          </a:xfrm>
          <a:custGeom>
            <a:avLst/>
            <a:gdLst/>
            <a:ahLst/>
            <a:cxnLst/>
            <a:rect r="r" b="b" t="t" l="l"/>
            <a:pathLst>
              <a:path h="1498532" w="2246552">
                <a:moveTo>
                  <a:pt x="0" y="0"/>
                </a:moveTo>
                <a:lnTo>
                  <a:pt x="2246552" y="0"/>
                </a:lnTo>
                <a:lnTo>
                  <a:pt x="2246552" y="1498532"/>
                </a:lnTo>
                <a:lnTo>
                  <a:pt x="0" y="1498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038701" y="8161124"/>
            <a:ext cx="2341377" cy="1363909"/>
          </a:xfrm>
          <a:custGeom>
            <a:avLst/>
            <a:gdLst/>
            <a:ahLst/>
            <a:cxnLst/>
            <a:rect r="r" b="b" t="t" l="l"/>
            <a:pathLst>
              <a:path h="1363909" w="2341377">
                <a:moveTo>
                  <a:pt x="0" y="0"/>
                </a:moveTo>
                <a:lnTo>
                  <a:pt x="2341378" y="0"/>
                </a:lnTo>
                <a:lnTo>
                  <a:pt x="2341378" y="1363909"/>
                </a:lnTo>
                <a:lnTo>
                  <a:pt x="0" y="1363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155811" y="6362275"/>
            <a:ext cx="754482" cy="754482"/>
          </a:xfrm>
          <a:custGeom>
            <a:avLst/>
            <a:gdLst/>
            <a:ahLst/>
            <a:cxnLst/>
            <a:rect r="r" b="b" t="t" l="l"/>
            <a:pathLst>
              <a:path h="754482" w="754482">
                <a:moveTo>
                  <a:pt x="0" y="0"/>
                </a:moveTo>
                <a:lnTo>
                  <a:pt x="754482" y="0"/>
                </a:lnTo>
                <a:lnTo>
                  <a:pt x="754482" y="754483"/>
                </a:lnTo>
                <a:lnTo>
                  <a:pt x="0" y="7544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117470" y="6586600"/>
            <a:ext cx="5082172" cy="39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84"/>
              </a:lnSpc>
            </a:pPr>
            <a:r>
              <a:rPr lang="en-US" sz="2432">
                <a:solidFill>
                  <a:srgbClr val="FFFFFF"/>
                </a:solidFill>
                <a:latin typeface="Montserrat Extra-Bold"/>
              </a:rPr>
              <a:t>ERROR EN EL SERVIDOR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55811" y="7240583"/>
            <a:ext cx="7808722" cy="89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1"/>
              </a:lnSpc>
            </a:pPr>
            <a:r>
              <a:rPr lang="en-US" sz="2136">
                <a:solidFill>
                  <a:srgbClr val="FFFFFF"/>
                </a:solidFill>
                <a:latin typeface="Fredoka One"/>
              </a:rPr>
              <a:t>La respuesta HTTP 500 Internal Server Error indica que el servidor no pudo completar la solicitud debido a un error interno.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01604" y="9714998"/>
            <a:ext cx="2437915" cy="20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94"/>
              </a:lnSpc>
            </a:pPr>
            <a:r>
              <a:rPr lang="en-US" sz="1436">
                <a:solidFill>
                  <a:srgbClr val="383838"/>
                </a:solidFill>
                <a:latin typeface="Fredoka One"/>
              </a:rPr>
              <a:t>Un problema de hardware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21893" y="9894022"/>
            <a:ext cx="2614606" cy="19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53"/>
              </a:lnSpc>
            </a:pPr>
            <a:r>
              <a:rPr lang="en-US" sz="1399">
                <a:solidFill>
                  <a:srgbClr val="383838"/>
                </a:solidFill>
                <a:latin typeface="Fredoka One"/>
              </a:rPr>
              <a:t>Error de programación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69516" y="4030820"/>
            <a:ext cx="764489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</a:pPr>
            <a:r>
              <a:rPr lang="en-US" sz="2031" spc="284">
                <a:solidFill>
                  <a:srgbClr val="FFFFFF"/>
                </a:solidFill>
                <a:latin typeface="Fredoka One"/>
              </a:rPr>
              <a:t>200 OK: La solicitud se completó correctamente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-527425" y="4533374"/>
            <a:ext cx="764489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8"/>
              </a:lnSpc>
            </a:pPr>
            <a:r>
              <a:rPr lang="en-US" sz="2031" spc="284">
                <a:solidFill>
                  <a:srgbClr val="FFFFFF"/>
                </a:solidFill>
                <a:latin typeface="Fredoka One"/>
              </a:rPr>
              <a:t>201 Created: Se creó un nuevo recurso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1779" y="5095072"/>
            <a:ext cx="80578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1931" spc="270">
                <a:solidFill>
                  <a:srgbClr val="FFFFFF"/>
                </a:solidFill>
                <a:latin typeface="Fredoka One"/>
              </a:rPr>
              <a:t>203 Non-Authoritative Information: Se proporcionó la información solicitada.</a:t>
            </a:r>
          </a:p>
          <a:p>
            <a:pPr algn="ctr" marL="0" indent="0" lvl="0">
              <a:lnSpc>
                <a:spcPts val="2438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9925812" y="4232833"/>
            <a:ext cx="88713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2031" spc="284">
                <a:solidFill>
                  <a:srgbClr val="FFFFFF"/>
                </a:solidFill>
                <a:latin typeface="Fredoka One"/>
              </a:rPr>
              <a:t>400 Bad Request: La solicitud no se pudo procesar debido a un error en la sintaxis.</a:t>
            </a:r>
          </a:p>
          <a:p>
            <a:pPr algn="ctr" marL="0" indent="0" lvl="0">
              <a:lnSpc>
                <a:spcPts val="2438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8701449" y="5890183"/>
            <a:ext cx="8264705" cy="58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5"/>
              </a:lnSpc>
            </a:pPr>
            <a:r>
              <a:rPr lang="en-US" sz="2031" spc="107">
                <a:solidFill>
                  <a:srgbClr val="FFFFFF"/>
                </a:solidFill>
                <a:latin typeface="Fredoka One"/>
              </a:rPr>
              <a:t>404 Not Found: El informe no existe.</a:t>
            </a:r>
          </a:p>
          <a:p>
            <a:pPr algn="ctr" marL="0" indent="0" lvl="0">
              <a:lnSpc>
                <a:spcPts val="225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38629" y="6438312"/>
            <a:ext cx="3126668" cy="2210314"/>
          </a:xfrm>
          <a:custGeom>
            <a:avLst/>
            <a:gdLst/>
            <a:ahLst/>
            <a:cxnLst/>
            <a:rect r="r" b="b" t="t" l="l"/>
            <a:pathLst>
              <a:path h="2210314" w="3126668">
                <a:moveTo>
                  <a:pt x="0" y="0"/>
                </a:moveTo>
                <a:lnTo>
                  <a:pt x="3126668" y="0"/>
                </a:lnTo>
                <a:lnTo>
                  <a:pt x="3126668" y="2210314"/>
                </a:lnTo>
                <a:lnTo>
                  <a:pt x="0" y="2210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92099" y="1419068"/>
            <a:ext cx="1470088" cy="26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74"/>
              </a:lnSpc>
            </a:pPr>
            <a:r>
              <a:rPr lang="en-US" sz="14124">
                <a:solidFill>
                  <a:srgbClr val="6D6875"/>
                </a:solidFill>
                <a:latin typeface="Cranberry"/>
              </a:rPr>
              <a:t>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38727" y="5232753"/>
            <a:ext cx="5257138" cy="1458654"/>
            <a:chOff x="0" y="0"/>
            <a:chExt cx="1595011" cy="4425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5011" cy="442554"/>
            </a:xfrm>
            <a:custGeom>
              <a:avLst/>
              <a:gdLst/>
              <a:ahLst/>
              <a:cxnLst/>
              <a:rect r="r" b="b" t="t" l="l"/>
              <a:pathLst>
                <a:path h="442554" w="1595011">
                  <a:moveTo>
                    <a:pt x="55961" y="0"/>
                  </a:moveTo>
                  <a:lnTo>
                    <a:pt x="1539050" y="0"/>
                  </a:lnTo>
                  <a:cubicBezTo>
                    <a:pt x="1553892" y="0"/>
                    <a:pt x="1568126" y="5896"/>
                    <a:pt x="1578621" y="16390"/>
                  </a:cubicBezTo>
                  <a:cubicBezTo>
                    <a:pt x="1589115" y="26885"/>
                    <a:pt x="1595011" y="41119"/>
                    <a:pt x="1595011" y="55961"/>
                  </a:cubicBezTo>
                  <a:lnTo>
                    <a:pt x="1595011" y="386594"/>
                  </a:lnTo>
                  <a:cubicBezTo>
                    <a:pt x="1595011" y="401435"/>
                    <a:pt x="1589115" y="415669"/>
                    <a:pt x="1578621" y="426164"/>
                  </a:cubicBezTo>
                  <a:cubicBezTo>
                    <a:pt x="1568126" y="436658"/>
                    <a:pt x="1553892" y="442554"/>
                    <a:pt x="1539050" y="442554"/>
                  </a:cubicBezTo>
                  <a:lnTo>
                    <a:pt x="55961" y="442554"/>
                  </a:lnTo>
                  <a:cubicBezTo>
                    <a:pt x="41119" y="442554"/>
                    <a:pt x="26885" y="436658"/>
                    <a:pt x="16390" y="426164"/>
                  </a:cubicBezTo>
                  <a:cubicBezTo>
                    <a:pt x="5896" y="415669"/>
                    <a:pt x="0" y="401435"/>
                    <a:pt x="0" y="386594"/>
                  </a:cubicBezTo>
                  <a:lnTo>
                    <a:pt x="0" y="55961"/>
                  </a:lnTo>
                  <a:cubicBezTo>
                    <a:pt x="0" y="41119"/>
                    <a:pt x="5896" y="26885"/>
                    <a:pt x="16390" y="16390"/>
                  </a:cubicBezTo>
                  <a:cubicBezTo>
                    <a:pt x="26885" y="5896"/>
                    <a:pt x="41119" y="0"/>
                    <a:pt x="55961" y="0"/>
                  </a:cubicBezTo>
                  <a:close/>
                </a:path>
              </a:pathLst>
            </a:custGeom>
            <a:solidFill>
              <a:srgbClr val="7B403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595011" cy="461604"/>
            </a:xfrm>
            <a:prstGeom prst="rect">
              <a:avLst/>
            </a:prstGeom>
          </p:spPr>
          <p:txBody>
            <a:bodyPr anchor="ctr" rtlCol="false" tIns="31402" lIns="31402" bIns="31402" rIns="31402"/>
            <a:lstStyle/>
            <a:p>
              <a:pPr algn="ctr">
                <a:lnSpc>
                  <a:spcPts val="121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27775" y="8837959"/>
            <a:ext cx="5971905" cy="1318241"/>
            <a:chOff x="0" y="0"/>
            <a:chExt cx="1691339" cy="3733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1339" cy="373347"/>
            </a:xfrm>
            <a:custGeom>
              <a:avLst/>
              <a:gdLst/>
              <a:ahLst/>
              <a:cxnLst/>
              <a:rect r="r" b="b" t="t" l="l"/>
              <a:pathLst>
                <a:path h="373347" w="1691339">
                  <a:moveTo>
                    <a:pt x="49263" y="0"/>
                  </a:moveTo>
                  <a:lnTo>
                    <a:pt x="1642077" y="0"/>
                  </a:lnTo>
                  <a:cubicBezTo>
                    <a:pt x="1655142" y="0"/>
                    <a:pt x="1667672" y="5190"/>
                    <a:pt x="1676911" y="14429"/>
                  </a:cubicBezTo>
                  <a:cubicBezTo>
                    <a:pt x="1686149" y="23667"/>
                    <a:pt x="1691339" y="36198"/>
                    <a:pt x="1691339" y="49263"/>
                  </a:cubicBezTo>
                  <a:lnTo>
                    <a:pt x="1691339" y="324084"/>
                  </a:lnTo>
                  <a:cubicBezTo>
                    <a:pt x="1691339" y="337150"/>
                    <a:pt x="1686149" y="349680"/>
                    <a:pt x="1676911" y="358918"/>
                  </a:cubicBezTo>
                  <a:cubicBezTo>
                    <a:pt x="1667672" y="368157"/>
                    <a:pt x="1655142" y="373347"/>
                    <a:pt x="1642077" y="373347"/>
                  </a:cubicBezTo>
                  <a:lnTo>
                    <a:pt x="49263" y="373347"/>
                  </a:lnTo>
                  <a:cubicBezTo>
                    <a:pt x="36198" y="373347"/>
                    <a:pt x="23667" y="368157"/>
                    <a:pt x="14429" y="358918"/>
                  </a:cubicBezTo>
                  <a:cubicBezTo>
                    <a:pt x="5190" y="349680"/>
                    <a:pt x="0" y="337150"/>
                    <a:pt x="0" y="324084"/>
                  </a:cubicBezTo>
                  <a:lnTo>
                    <a:pt x="0" y="49263"/>
                  </a:lnTo>
                  <a:cubicBezTo>
                    <a:pt x="0" y="36198"/>
                    <a:pt x="5190" y="23667"/>
                    <a:pt x="14429" y="14429"/>
                  </a:cubicBezTo>
                  <a:cubicBezTo>
                    <a:pt x="23667" y="5190"/>
                    <a:pt x="36198" y="0"/>
                    <a:pt x="49263" y="0"/>
                  </a:cubicBezTo>
                  <a:close/>
                </a:path>
              </a:pathLst>
            </a:custGeom>
            <a:solidFill>
              <a:srgbClr val="7B403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691339" cy="392397"/>
            </a:xfrm>
            <a:prstGeom prst="rect">
              <a:avLst/>
            </a:prstGeom>
          </p:spPr>
          <p:txBody>
            <a:bodyPr anchor="ctr" rtlCol="false" tIns="31402" lIns="31402" bIns="31402" rIns="31402"/>
            <a:lstStyle/>
            <a:p>
              <a:pPr algn="ctr">
                <a:lnSpc>
                  <a:spcPts val="121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93948" y="6968112"/>
            <a:ext cx="6187794" cy="1500485"/>
            <a:chOff x="0" y="0"/>
            <a:chExt cx="1752483" cy="4249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52483" cy="424961"/>
            </a:xfrm>
            <a:custGeom>
              <a:avLst/>
              <a:gdLst/>
              <a:ahLst/>
              <a:cxnLst/>
              <a:rect r="r" b="b" t="t" l="l"/>
              <a:pathLst>
                <a:path h="424961" w="1752483">
                  <a:moveTo>
                    <a:pt x="47544" y="0"/>
                  </a:moveTo>
                  <a:lnTo>
                    <a:pt x="1704939" y="0"/>
                  </a:lnTo>
                  <a:cubicBezTo>
                    <a:pt x="1731196" y="0"/>
                    <a:pt x="1752483" y="21286"/>
                    <a:pt x="1752483" y="47544"/>
                  </a:cubicBezTo>
                  <a:lnTo>
                    <a:pt x="1752483" y="377417"/>
                  </a:lnTo>
                  <a:cubicBezTo>
                    <a:pt x="1752483" y="403675"/>
                    <a:pt x="1731196" y="424961"/>
                    <a:pt x="1704939" y="424961"/>
                  </a:cubicBezTo>
                  <a:lnTo>
                    <a:pt x="47544" y="424961"/>
                  </a:lnTo>
                  <a:cubicBezTo>
                    <a:pt x="21286" y="424961"/>
                    <a:pt x="0" y="403675"/>
                    <a:pt x="0" y="377417"/>
                  </a:cubicBezTo>
                  <a:lnTo>
                    <a:pt x="0" y="47544"/>
                  </a:lnTo>
                  <a:cubicBezTo>
                    <a:pt x="0" y="21286"/>
                    <a:pt x="21286" y="0"/>
                    <a:pt x="47544" y="0"/>
                  </a:cubicBezTo>
                  <a:close/>
                </a:path>
              </a:pathLst>
            </a:custGeom>
            <a:solidFill>
              <a:srgbClr val="4020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752483" cy="444011"/>
            </a:xfrm>
            <a:prstGeom prst="rect">
              <a:avLst/>
            </a:prstGeom>
          </p:spPr>
          <p:txBody>
            <a:bodyPr anchor="ctr" rtlCol="false" tIns="31402" lIns="31402" bIns="31402" rIns="31402"/>
            <a:lstStyle/>
            <a:p>
              <a:pPr algn="ctr" marL="0" indent="0" lvl="0">
                <a:lnSpc>
                  <a:spcPts val="121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147129" y="2617880"/>
            <a:ext cx="4653254" cy="1412694"/>
            <a:chOff x="0" y="0"/>
            <a:chExt cx="1411793" cy="4286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1793" cy="428610"/>
            </a:xfrm>
            <a:custGeom>
              <a:avLst/>
              <a:gdLst/>
              <a:ahLst/>
              <a:cxnLst/>
              <a:rect r="r" b="b" t="t" l="l"/>
              <a:pathLst>
                <a:path h="428610" w="1411793">
                  <a:moveTo>
                    <a:pt x="63223" y="0"/>
                  </a:moveTo>
                  <a:lnTo>
                    <a:pt x="1348570" y="0"/>
                  </a:lnTo>
                  <a:cubicBezTo>
                    <a:pt x="1365338" y="0"/>
                    <a:pt x="1381419" y="6661"/>
                    <a:pt x="1393275" y="18518"/>
                  </a:cubicBezTo>
                  <a:cubicBezTo>
                    <a:pt x="1405132" y="30374"/>
                    <a:pt x="1411793" y="46455"/>
                    <a:pt x="1411793" y="63223"/>
                  </a:cubicBezTo>
                  <a:lnTo>
                    <a:pt x="1411793" y="365387"/>
                  </a:lnTo>
                  <a:cubicBezTo>
                    <a:pt x="1411793" y="382155"/>
                    <a:pt x="1405132" y="398236"/>
                    <a:pt x="1393275" y="410092"/>
                  </a:cubicBezTo>
                  <a:cubicBezTo>
                    <a:pt x="1381419" y="421949"/>
                    <a:pt x="1365338" y="428610"/>
                    <a:pt x="1348570" y="428610"/>
                  </a:cubicBezTo>
                  <a:lnTo>
                    <a:pt x="63223" y="428610"/>
                  </a:lnTo>
                  <a:cubicBezTo>
                    <a:pt x="46455" y="428610"/>
                    <a:pt x="30374" y="421949"/>
                    <a:pt x="18518" y="410092"/>
                  </a:cubicBezTo>
                  <a:cubicBezTo>
                    <a:pt x="6661" y="398236"/>
                    <a:pt x="0" y="382155"/>
                    <a:pt x="0" y="365387"/>
                  </a:cubicBezTo>
                  <a:lnTo>
                    <a:pt x="0" y="63223"/>
                  </a:lnTo>
                  <a:cubicBezTo>
                    <a:pt x="0" y="46455"/>
                    <a:pt x="6661" y="30374"/>
                    <a:pt x="18518" y="18518"/>
                  </a:cubicBezTo>
                  <a:cubicBezTo>
                    <a:pt x="30374" y="6661"/>
                    <a:pt x="46455" y="0"/>
                    <a:pt x="63223" y="0"/>
                  </a:cubicBezTo>
                  <a:close/>
                </a:path>
              </a:pathLst>
            </a:custGeom>
            <a:solidFill>
              <a:srgbClr val="4020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411793" cy="447660"/>
            </a:xfrm>
            <a:prstGeom prst="rect">
              <a:avLst/>
            </a:prstGeom>
          </p:spPr>
          <p:txBody>
            <a:bodyPr anchor="ctr" rtlCol="false" tIns="31402" lIns="31402" bIns="31402" rIns="31402"/>
            <a:lstStyle/>
            <a:p>
              <a:pPr algn="ctr">
                <a:lnSpc>
                  <a:spcPts val="121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545075" y="4894099"/>
            <a:ext cx="1955097" cy="547321"/>
            <a:chOff x="0" y="0"/>
            <a:chExt cx="593174" cy="1660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3175" cy="166057"/>
            </a:xfrm>
            <a:custGeom>
              <a:avLst/>
              <a:gdLst/>
              <a:ahLst/>
              <a:cxnLst/>
              <a:rect r="r" b="b" t="t" l="l"/>
              <a:pathLst>
                <a:path h="166057" w="593175">
                  <a:moveTo>
                    <a:pt x="83028" y="0"/>
                  </a:moveTo>
                  <a:lnTo>
                    <a:pt x="510146" y="0"/>
                  </a:lnTo>
                  <a:cubicBezTo>
                    <a:pt x="556001" y="0"/>
                    <a:pt x="593175" y="37173"/>
                    <a:pt x="593175" y="83028"/>
                  </a:cubicBezTo>
                  <a:lnTo>
                    <a:pt x="593175" y="83028"/>
                  </a:lnTo>
                  <a:cubicBezTo>
                    <a:pt x="593175" y="105049"/>
                    <a:pt x="584427" y="126167"/>
                    <a:pt x="568856" y="141738"/>
                  </a:cubicBezTo>
                  <a:cubicBezTo>
                    <a:pt x="553285" y="157309"/>
                    <a:pt x="532167" y="166057"/>
                    <a:pt x="510146" y="166057"/>
                  </a:cubicBezTo>
                  <a:lnTo>
                    <a:pt x="83028" y="166057"/>
                  </a:lnTo>
                  <a:cubicBezTo>
                    <a:pt x="61008" y="166057"/>
                    <a:pt x="39889" y="157309"/>
                    <a:pt x="24318" y="141738"/>
                  </a:cubicBezTo>
                  <a:cubicBezTo>
                    <a:pt x="8748" y="126167"/>
                    <a:pt x="0" y="105049"/>
                    <a:pt x="0" y="83028"/>
                  </a:cubicBezTo>
                  <a:lnTo>
                    <a:pt x="0" y="83028"/>
                  </a:lnTo>
                  <a:cubicBezTo>
                    <a:pt x="0" y="61008"/>
                    <a:pt x="8748" y="39889"/>
                    <a:pt x="24318" y="24318"/>
                  </a:cubicBezTo>
                  <a:cubicBezTo>
                    <a:pt x="39889" y="8748"/>
                    <a:pt x="61008" y="0"/>
                    <a:pt x="83028" y="0"/>
                  </a:cubicBezTo>
                  <a:close/>
                </a:path>
              </a:pathLst>
            </a:custGeom>
            <a:solidFill>
              <a:srgbClr val="B6A1A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593174" cy="166057"/>
            </a:xfrm>
            <a:prstGeom prst="rect">
              <a:avLst/>
            </a:prstGeom>
          </p:spPr>
          <p:txBody>
            <a:bodyPr anchor="ctr" rtlCol="false" tIns="31402" lIns="31402" bIns="31402" rIns="31402"/>
            <a:lstStyle/>
            <a:p>
              <a:pPr algn="ctr">
                <a:lnSpc>
                  <a:spcPts val="124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44339" y="8544797"/>
            <a:ext cx="2338778" cy="586325"/>
            <a:chOff x="0" y="0"/>
            <a:chExt cx="662379" cy="1660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2379" cy="166057"/>
            </a:xfrm>
            <a:custGeom>
              <a:avLst/>
              <a:gdLst/>
              <a:ahLst/>
              <a:cxnLst/>
              <a:rect r="r" b="b" t="t" l="l"/>
              <a:pathLst>
                <a:path h="166057" w="662379">
                  <a:moveTo>
                    <a:pt x="83028" y="0"/>
                  </a:moveTo>
                  <a:lnTo>
                    <a:pt x="579351" y="0"/>
                  </a:lnTo>
                  <a:cubicBezTo>
                    <a:pt x="601372" y="0"/>
                    <a:pt x="622490" y="8748"/>
                    <a:pt x="638061" y="24318"/>
                  </a:cubicBezTo>
                  <a:cubicBezTo>
                    <a:pt x="653632" y="39889"/>
                    <a:pt x="662379" y="61008"/>
                    <a:pt x="662379" y="83028"/>
                  </a:cubicBezTo>
                  <a:lnTo>
                    <a:pt x="662379" y="83028"/>
                  </a:lnTo>
                  <a:cubicBezTo>
                    <a:pt x="662379" y="128884"/>
                    <a:pt x="625206" y="166057"/>
                    <a:pt x="579351" y="166057"/>
                  </a:cubicBezTo>
                  <a:lnTo>
                    <a:pt x="83028" y="166057"/>
                  </a:lnTo>
                  <a:cubicBezTo>
                    <a:pt x="61008" y="166057"/>
                    <a:pt x="39889" y="157309"/>
                    <a:pt x="24318" y="141738"/>
                  </a:cubicBezTo>
                  <a:cubicBezTo>
                    <a:pt x="8748" y="126167"/>
                    <a:pt x="0" y="105049"/>
                    <a:pt x="0" y="83028"/>
                  </a:cubicBezTo>
                  <a:lnTo>
                    <a:pt x="0" y="83028"/>
                  </a:lnTo>
                  <a:cubicBezTo>
                    <a:pt x="0" y="61008"/>
                    <a:pt x="8748" y="39889"/>
                    <a:pt x="24318" y="24318"/>
                  </a:cubicBezTo>
                  <a:cubicBezTo>
                    <a:pt x="39889" y="8748"/>
                    <a:pt x="61008" y="0"/>
                    <a:pt x="83028" y="0"/>
                  </a:cubicBezTo>
                  <a:close/>
                </a:path>
              </a:pathLst>
            </a:custGeom>
            <a:solidFill>
              <a:srgbClr val="B6A1A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662379" cy="223207"/>
            </a:xfrm>
            <a:prstGeom prst="rect">
              <a:avLst/>
            </a:prstGeom>
          </p:spPr>
          <p:txBody>
            <a:bodyPr anchor="ctr" rtlCol="false" tIns="31402" lIns="31402" bIns="31402" rIns="31402"/>
            <a:lstStyle/>
            <a:p>
              <a:pPr algn="ctr" marL="0" indent="0" lvl="0">
                <a:lnSpc>
                  <a:spcPts val="173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960614" y="2259194"/>
            <a:ext cx="3275685" cy="615549"/>
            <a:chOff x="0" y="0"/>
            <a:chExt cx="993840" cy="1867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3840" cy="186757"/>
            </a:xfrm>
            <a:custGeom>
              <a:avLst/>
              <a:gdLst/>
              <a:ahLst/>
              <a:cxnLst/>
              <a:rect r="r" b="b" t="t" l="l"/>
              <a:pathLst>
                <a:path h="186757" w="993840">
                  <a:moveTo>
                    <a:pt x="89811" y="0"/>
                  </a:moveTo>
                  <a:lnTo>
                    <a:pt x="904029" y="0"/>
                  </a:lnTo>
                  <a:cubicBezTo>
                    <a:pt x="953630" y="0"/>
                    <a:pt x="993840" y="40210"/>
                    <a:pt x="993840" y="89811"/>
                  </a:cubicBezTo>
                  <a:lnTo>
                    <a:pt x="993840" y="96946"/>
                  </a:lnTo>
                  <a:cubicBezTo>
                    <a:pt x="993840" y="146547"/>
                    <a:pt x="953630" y="186757"/>
                    <a:pt x="904029" y="186757"/>
                  </a:cubicBezTo>
                  <a:lnTo>
                    <a:pt x="89811" y="186757"/>
                  </a:lnTo>
                  <a:cubicBezTo>
                    <a:pt x="40210" y="186757"/>
                    <a:pt x="0" y="146547"/>
                    <a:pt x="0" y="96946"/>
                  </a:cubicBezTo>
                  <a:lnTo>
                    <a:pt x="0" y="89811"/>
                  </a:lnTo>
                  <a:cubicBezTo>
                    <a:pt x="0" y="40210"/>
                    <a:pt x="40210" y="0"/>
                    <a:pt x="89811" y="0"/>
                  </a:cubicBezTo>
                  <a:close/>
                </a:path>
              </a:pathLst>
            </a:custGeom>
            <a:solidFill>
              <a:srgbClr val="79797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993840" cy="186757"/>
            </a:xfrm>
            <a:prstGeom prst="rect">
              <a:avLst/>
            </a:prstGeom>
          </p:spPr>
          <p:txBody>
            <a:bodyPr anchor="ctr" rtlCol="false" tIns="31402" lIns="31402" bIns="31402" rIns="31402"/>
            <a:lstStyle/>
            <a:p>
              <a:pPr algn="ctr">
                <a:lnSpc>
                  <a:spcPts val="124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889933" y="6589625"/>
            <a:ext cx="2566690" cy="586325"/>
            <a:chOff x="0" y="0"/>
            <a:chExt cx="726928" cy="1660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26928" cy="166057"/>
            </a:xfrm>
            <a:custGeom>
              <a:avLst/>
              <a:gdLst/>
              <a:ahLst/>
              <a:cxnLst/>
              <a:rect r="r" b="b" t="t" l="l"/>
              <a:pathLst>
                <a:path h="166057" w="726928">
                  <a:moveTo>
                    <a:pt x="83028" y="0"/>
                  </a:moveTo>
                  <a:lnTo>
                    <a:pt x="643899" y="0"/>
                  </a:lnTo>
                  <a:cubicBezTo>
                    <a:pt x="665920" y="0"/>
                    <a:pt x="687038" y="8748"/>
                    <a:pt x="702609" y="24318"/>
                  </a:cubicBezTo>
                  <a:cubicBezTo>
                    <a:pt x="718180" y="39889"/>
                    <a:pt x="726928" y="61008"/>
                    <a:pt x="726928" y="83028"/>
                  </a:cubicBezTo>
                  <a:lnTo>
                    <a:pt x="726928" y="83028"/>
                  </a:lnTo>
                  <a:cubicBezTo>
                    <a:pt x="726928" y="105049"/>
                    <a:pt x="718180" y="126167"/>
                    <a:pt x="702609" y="141738"/>
                  </a:cubicBezTo>
                  <a:cubicBezTo>
                    <a:pt x="687038" y="157309"/>
                    <a:pt x="665920" y="166057"/>
                    <a:pt x="643899" y="166057"/>
                  </a:cubicBezTo>
                  <a:lnTo>
                    <a:pt x="83028" y="166057"/>
                  </a:lnTo>
                  <a:cubicBezTo>
                    <a:pt x="61008" y="166057"/>
                    <a:pt x="39889" y="157309"/>
                    <a:pt x="24318" y="141738"/>
                  </a:cubicBezTo>
                  <a:cubicBezTo>
                    <a:pt x="8748" y="126167"/>
                    <a:pt x="0" y="105049"/>
                    <a:pt x="0" y="83028"/>
                  </a:cubicBezTo>
                  <a:lnTo>
                    <a:pt x="0" y="83028"/>
                  </a:lnTo>
                  <a:cubicBezTo>
                    <a:pt x="0" y="61008"/>
                    <a:pt x="8748" y="39889"/>
                    <a:pt x="24318" y="24318"/>
                  </a:cubicBezTo>
                  <a:cubicBezTo>
                    <a:pt x="39889" y="8748"/>
                    <a:pt x="61008" y="0"/>
                    <a:pt x="83028" y="0"/>
                  </a:cubicBezTo>
                  <a:close/>
                </a:path>
              </a:pathLst>
            </a:custGeom>
            <a:solidFill>
              <a:srgbClr val="79797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726928" cy="223207"/>
            </a:xfrm>
            <a:prstGeom prst="rect">
              <a:avLst/>
            </a:prstGeom>
          </p:spPr>
          <p:txBody>
            <a:bodyPr anchor="ctr" rtlCol="false" tIns="31402" lIns="31402" bIns="31402" rIns="31402"/>
            <a:lstStyle/>
            <a:p>
              <a:pPr algn="ctr" marL="0" indent="0" lvl="0">
                <a:lnSpc>
                  <a:spcPts val="173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28589" y="2595925"/>
            <a:ext cx="3623947" cy="3623947"/>
          </a:xfrm>
          <a:custGeom>
            <a:avLst/>
            <a:gdLst/>
            <a:ahLst/>
            <a:cxnLst/>
            <a:rect r="r" b="b" t="t" l="l"/>
            <a:pathLst>
              <a:path h="3623947" w="3623947">
                <a:moveTo>
                  <a:pt x="0" y="0"/>
                </a:moveTo>
                <a:lnTo>
                  <a:pt x="3623948" y="0"/>
                </a:lnTo>
                <a:lnTo>
                  <a:pt x="3623948" y="3623948"/>
                </a:lnTo>
                <a:lnTo>
                  <a:pt x="0" y="3623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69515" y="1647527"/>
            <a:ext cx="1372293" cy="251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58"/>
              </a:lnSpc>
            </a:pPr>
            <a:r>
              <a:rPr lang="en-US" sz="13184">
                <a:solidFill>
                  <a:srgbClr val="6D6875"/>
                </a:solidFill>
                <a:latin typeface="Cranberry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62649" y="7245286"/>
            <a:ext cx="5868072" cy="117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"/>
              </a:lnSpc>
            </a:pPr>
            <a:r>
              <a:rPr lang="en-US" sz="2134">
                <a:solidFill>
                  <a:srgbClr val="FFFFFF"/>
                </a:solidFill>
                <a:latin typeface="Bubblebody Neue"/>
              </a:rPr>
              <a:t>Una API, o interfaz de programación de aplicaciones, es un conjunto de definiciones y protocolos que permiten que dos aplicaciones interactúen entre sí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50384" y="5489045"/>
            <a:ext cx="5233826" cy="109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992">
                <a:solidFill>
                  <a:srgbClr val="FFFFFF"/>
                </a:solidFill>
                <a:latin typeface="Bubblebody Neue"/>
              </a:rPr>
              <a:t>El servidor es el chef, que prepara los alimentos. quien es el responsable de proporcionar los recursos o servicios que los clientes necesitan, es decir los alimentos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64328" y="6617275"/>
            <a:ext cx="2403314" cy="45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5"/>
              </a:lnSpc>
              <a:spcBef>
                <a:spcPct val="0"/>
              </a:spcBef>
            </a:pPr>
            <a:r>
              <a:rPr lang="en-US" sz="2510" spc="205">
                <a:solidFill>
                  <a:srgbClr val="FFFFFF"/>
                </a:solidFill>
                <a:latin typeface="Bubblebody Neue"/>
              </a:rPr>
              <a:t>API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043524" y="2104174"/>
            <a:ext cx="2481359" cy="2481359"/>
          </a:xfrm>
          <a:custGeom>
            <a:avLst/>
            <a:gdLst/>
            <a:ahLst/>
            <a:cxnLst/>
            <a:rect r="r" b="b" t="t" l="l"/>
            <a:pathLst>
              <a:path h="2481359" w="2481359">
                <a:moveTo>
                  <a:pt x="0" y="0"/>
                </a:moveTo>
                <a:lnTo>
                  <a:pt x="2481359" y="0"/>
                </a:lnTo>
                <a:lnTo>
                  <a:pt x="2481359" y="2481359"/>
                </a:lnTo>
                <a:lnTo>
                  <a:pt x="0" y="2481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4884686" y="5824151"/>
            <a:ext cx="1427542" cy="262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2"/>
              </a:lnSpc>
            </a:pPr>
            <a:r>
              <a:rPr lang="en-US" sz="13715">
                <a:solidFill>
                  <a:srgbClr val="6D6875"/>
                </a:solidFill>
                <a:latin typeface="Cranberry"/>
              </a:rPr>
              <a:t>2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617571" y="3228881"/>
            <a:ext cx="5364171" cy="1469569"/>
            <a:chOff x="0" y="0"/>
            <a:chExt cx="1564498" cy="42861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64498" cy="428610"/>
            </a:xfrm>
            <a:custGeom>
              <a:avLst/>
              <a:gdLst/>
              <a:ahLst/>
              <a:cxnLst/>
              <a:rect r="r" b="b" t="t" l="l"/>
              <a:pathLst>
                <a:path h="428610" w="1564498">
                  <a:moveTo>
                    <a:pt x="54844" y="0"/>
                  </a:moveTo>
                  <a:lnTo>
                    <a:pt x="1509654" y="0"/>
                  </a:lnTo>
                  <a:cubicBezTo>
                    <a:pt x="1524199" y="0"/>
                    <a:pt x="1538149" y="5778"/>
                    <a:pt x="1548434" y="16063"/>
                  </a:cubicBezTo>
                  <a:cubicBezTo>
                    <a:pt x="1558719" y="26349"/>
                    <a:pt x="1564498" y="40299"/>
                    <a:pt x="1564498" y="54844"/>
                  </a:cubicBezTo>
                  <a:lnTo>
                    <a:pt x="1564498" y="373766"/>
                  </a:lnTo>
                  <a:cubicBezTo>
                    <a:pt x="1564498" y="388312"/>
                    <a:pt x="1558719" y="402261"/>
                    <a:pt x="1548434" y="412547"/>
                  </a:cubicBezTo>
                  <a:cubicBezTo>
                    <a:pt x="1538149" y="422832"/>
                    <a:pt x="1524199" y="428610"/>
                    <a:pt x="1509654" y="428610"/>
                  </a:cubicBezTo>
                  <a:lnTo>
                    <a:pt x="54844" y="428610"/>
                  </a:lnTo>
                  <a:cubicBezTo>
                    <a:pt x="40299" y="428610"/>
                    <a:pt x="26349" y="422832"/>
                    <a:pt x="16063" y="412547"/>
                  </a:cubicBezTo>
                  <a:cubicBezTo>
                    <a:pt x="5778" y="402261"/>
                    <a:pt x="0" y="388312"/>
                    <a:pt x="0" y="373766"/>
                  </a:cubicBezTo>
                  <a:lnTo>
                    <a:pt x="0" y="54844"/>
                  </a:lnTo>
                  <a:cubicBezTo>
                    <a:pt x="0" y="40299"/>
                    <a:pt x="5778" y="26349"/>
                    <a:pt x="16063" y="16063"/>
                  </a:cubicBezTo>
                  <a:cubicBezTo>
                    <a:pt x="26349" y="5778"/>
                    <a:pt x="40299" y="0"/>
                    <a:pt x="54844" y="0"/>
                  </a:cubicBezTo>
                  <a:close/>
                </a:path>
              </a:pathLst>
            </a:custGeom>
            <a:solidFill>
              <a:srgbClr val="40201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1564498" cy="457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456622" y="4991021"/>
            <a:ext cx="5858546" cy="1840191"/>
            <a:chOff x="0" y="0"/>
            <a:chExt cx="1708686" cy="53670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08686" cy="536704"/>
            </a:xfrm>
            <a:custGeom>
              <a:avLst/>
              <a:gdLst/>
              <a:ahLst/>
              <a:cxnLst/>
              <a:rect r="r" b="b" t="t" l="l"/>
              <a:pathLst>
                <a:path h="536704" w="1708686">
                  <a:moveTo>
                    <a:pt x="50216" y="0"/>
                  </a:moveTo>
                  <a:lnTo>
                    <a:pt x="1658470" y="0"/>
                  </a:lnTo>
                  <a:cubicBezTo>
                    <a:pt x="1671788" y="0"/>
                    <a:pt x="1684560" y="5291"/>
                    <a:pt x="1693978" y="14708"/>
                  </a:cubicBezTo>
                  <a:cubicBezTo>
                    <a:pt x="1703395" y="24125"/>
                    <a:pt x="1708686" y="36898"/>
                    <a:pt x="1708686" y="50216"/>
                  </a:cubicBezTo>
                  <a:lnTo>
                    <a:pt x="1708686" y="486488"/>
                  </a:lnTo>
                  <a:cubicBezTo>
                    <a:pt x="1708686" y="499806"/>
                    <a:pt x="1703395" y="512579"/>
                    <a:pt x="1693978" y="521996"/>
                  </a:cubicBezTo>
                  <a:cubicBezTo>
                    <a:pt x="1684560" y="531414"/>
                    <a:pt x="1671788" y="536704"/>
                    <a:pt x="1658470" y="536704"/>
                  </a:cubicBezTo>
                  <a:lnTo>
                    <a:pt x="50216" y="536704"/>
                  </a:lnTo>
                  <a:cubicBezTo>
                    <a:pt x="36898" y="536704"/>
                    <a:pt x="24125" y="531414"/>
                    <a:pt x="14708" y="521996"/>
                  </a:cubicBezTo>
                  <a:cubicBezTo>
                    <a:pt x="5291" y="512579"/>
                    <a:pt x="0" y="499806"/>
                    <a:pt x="0" y="486488"/>
                  </a:cubicBezTo>
                  <a:lnTo>
                    <a:pt x="0" y="50216"/>
                  </a:lnTo>
                  <a:cubicBezTo>
                    <a:pt x="0" y="36898"/>
                    <a:pt x="5291" y="24125"/>
                    <a:pt x="14708" y="14708"/>
                  </a:cubicBezTo>
                  <a:cubicBezTo>
                    <a:pt x="24125" y="5291"/>
                    <a:pt x="36898" y="0"/>
                    <a:pt x="50216" y="0"/>
                  </a:cubicBezTo>
                  <a:close/>
                </a:path>
              </a:pathLst>
            </a:custGeom>
            <a:solidFill>
              <a:srgbClr val="7B403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1708686" cy="565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370027" y="4690308"/>
            <a:ext cx="2012090" cy="569356"/>
            <a:chOff x="0" y="0"/>
            <a:chExt cx="586840" cy="16605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86840" cy="166057"/>
            </a:xfrm>
            <a:custGeom>
              <a:avLst/>
              <a:gdLst/>
              <a:ahLst/>
              <a:cxnLst/>
              <a:rect r="r" b="b" t="t" l="l"/>
              <a:pathLst>
                <a:path h="166057" w="586840">
                  <a:moveTo>
                    <a:pt x="83028" y="0"/>
                  </a:moveTo>
                  <a:lnTo>
                    <a:pt x="503812" y="0"/>
                  </a:lnTo>
                  <a:cubicBezTo>
                    <a:pt x="525832" y="0"/>
                    <a:pt x="546951" y="8748"/>
                    <a:pt x="562521" y="24318"/>
                  </a:cubicBezTo>
                  <a:cubicBezTo>
                    <a:pt x="578092" y="39889"/>
                    <a:pt x="586840" y="61008"/>
                    <a:pt x="586840" y="83028"/>
                  </a:cubicBezTo>
                  <a:lnTo>
                    <a:pt x="586840" y="83028"/>
                  </a:lnTo>
                  <a:cubicBezTo>
                    <a:pt x="586840" y="128884"/>
                    <a:pt x="549667" y="166057"/>
                    <a:pt x="503812" y="166057"/>
                  </a:cubicBezTo>
                  <a:lnTo>
                    <a:pt x="83028" y="166057"/>
                  </a:lnTo>
                  <a:cubicBezTo>
                    <a:pt x="61008" y="166057"/>
                    <a:pt x="39889" y="157309"/>
                    <a:pt x="24318" y="141738"/>
                  </a:cubicBezTo>
                  <a:cubicBezTo>
                    <a:pt x="8748" y="126167"/>
                    <a:pt x="0" y="105049"/>
                    <a:pt x="0" y="83028"/>
                  </a:cubicBezTo>
                  <a:lnTo>
                    <a:pt x="0" y="83028"/>
                  </a:lnTo>
                  <a:cubicBezTo>
                    <a:pt x="0" y="61008"/>
                    <a:pt x="8748" y="39889"/>
                    <a:pt x="24318" y="24318"/>
                  </a:cubicBezTo>
                  <a:cubicBezTo>
                    <a:pt x="39889" y="8748"/>
                    <a:pt x="61008" y="0"/>
                    <a:pt x="83028" y="0"/>
                  </a:cubicBezTo>
                  <a:close/>
                </a:path>
              </a:pathLst>
            </a:custGeom>
            <a:solidFill>
              <a:srgbClr val="B6A1A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0"/>
              <a:ext cx="586840" cy="166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3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530722" y="2944203"/>
            <a:ext cx="3632628" cy="569356"/>
            <a:chOff x="0" y="0"/>
            <a:chExt cx="1059481" cy="16605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59481" cy="166057"/>
            </a:xfrm>
            <a:custGeom>
              <a:avLst/>
              <a:gdLst/>
              <a:ahLst/>
              <a:cxnLst/>
              <a:rect r="r" b="b" t="t" l="l"/>
              <a:pathLst>
                <a:path h="166057" w="1059481">
                  <a:moveTo>
                    <a:pt x="80986" y="0"/>
                  </a:moveTo>
                  <a:lnTo>
                    <a:pt x="978495" y="0"/>
                  </a:lnTo>
                  <a:cubicBezTo>
                    <a:pt x="1023222" y="0"/>
                    <a:pt x="1059481" y="36259"/>
                    <a:pt x="1059481" y="80986"/>
                  </a:cubicBezTo>
                  <a:lnTo>
                    <a:pt x="1059481" y="85070"/>
                  </a:lnTo>
                  <a:cubicBezTo>
                    <a:pt x="1059481" y="129798"/>
                    <a:pt x="1023222" y="166057"/>
                    <a:pt x="978495" y="166057"/>
                  </a:cubicBezTo>
                  <a:lnTo>
                    <a:pt x="80986" y="166057"/>
                  </a:lnTo>
                  <a:cubicBezTo>
                    <a:pt x="59507" y="166057"/>
                    <a:pt x="38908" y="157524"/>
                    <a:pt x="23720" y="142336"/>
                  </a:cubicBezTo>
                  <a:cubicBezTo>
                    <a:pt x="8532" y="127149"/>
                    <a:pt x="0" y="106549"/>
                    <a:pt x="0" y="85070"/>
                  </a:cubicBezTo>
                  <a:lnTo>
                    <a:pt x="0" y="80986"/>
                  </a:lnTo>
                  <a:cubicBezTo>
                    <a:pt x="0" y="36259"/>
                    <a:pt x="36259" y="0"/>
                    <a:pt x="80986" y="0"/>
                  </a:cubicBezTo>
                  <a:close/>
                </a:path>
              </a:pathLst>
            </a:custGeom>
            <a:solidFill>
              <a:srgbClr val="79797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85725"/>
              <a:ext cx="1059481" cy="251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true" flipV="false" rot="-6229101">
            <a:off x="14541256" y="7157678"/>
            <a:ext cx="1380594" cy="1034191"/>
          </a:xfrm>
          <a:custGeom>
            <a:avLst/>
            <a:gdLst/>
            <a:ahLst/>
            <a:cxnLst/>
            <a:rect r="r" b="b" t="t" l="l"/>
            <a:pathLst>
              <a:path h="1034191" w="1380594">
                <a:moveTo>
                  <a:pt x="1380595" y="0"/>
                </a:moveTo>
                <a:lnTo>
                  <a:pt x="0" y="0"/>
                </a:lnTo>
                <a:lnTo>
                  <a:pt x="0" y="1034190"/>
                </a:lnTo>
                <a:lnTo>
                  <a:pt x="1380595" y="1034190"/>
                </a:lnTo>
                <a:lnTo>
                  <a:pt x="13805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-3135100" y="-177576"/>
            <a:ext cx="19947980" cy="2440808"/>
            <a:chOff x="0" y="0"/>
            <a:chExt cx="7092615" cy="86784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092615" cy="867843"/>
            </a:xfrm>
            <a:custGeom>
              <a:avLst/>
              <a:gdLst/>
              <a:ahLst/>
              <a:cxnLst/>
              <a:rect r="r" b="b" t="t" l="l"/>
              <a:pathLst>
                <a:path h="867843" w="7092615">
                  <a:moveTo>
                    <a:pt x="0" y="0"/>
                  </a:moveTo>
                  <a:lnTo>
                    <a:pt x="7092615" y="0"/>
                  </a:lnTo>
                  <a:lnTo>
                    <a:pt x="7092615" y="867843"/>
                  </a:lnTo>
                  <a:lnTo>
                    <a:pt x="0" y="867843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7092615" cy="896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true" flipV="false" rot="0">
            <a:off x="3555620" y="6586533"/>
            <a:ext cx="1089412" cy="816069"/>
          </a:xfrm>
          <a:custGeom>
            <a:avLst/>
            <a:gdLst/>
            <a:ahLst/>
            <a:cxnLst/>
            <a:rect r="r" b="b" t="t" l="l"/>
            <a:pathLst>
              <a:path h="816069" w="1089412">
                <a:moveTo>
                  <a:pt x="1089412" y="0"/>
                </a:moveTo>
                <a:lnTo>
                  <a:pt x="0" y="0"/>
                </a:lnTo>
                <a:lnTo>
                  <a:pt x="0" y="816069"/>
                </a:lnTo>
                <a:lnTo>
                  <a:pt x="1089412" y="816069"/>
                </a:lnTo>
                <a:lnTo>
                  <a:pt x="10894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-43855" y="8220887"/>
            <a:ext cx="3968836" cy="1824268"/>
            <a:chOff x="0" y="0"/>
            <a:chExt cx="1411793" cy="64892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411793" cy="648928"/>
            </a:xfrm>
            <a:custGeom>
              <a:avLst/>
              <a:gdLst/>
              <a:ahLst/>
              <a:cxnLst/>
              <a:rect r="r" b="b" t="t" l="l"/>
              <a:pathLst>
                <a:path h="648928" w="1411793">
                  <a:moveTo>
                    <a:pt x="74126" y="0"/>
                  </a:moveTo>
                  <a:lnTo>
                    <a:pt x="1337667" y="0"/>
                  </a:lnTo>
                  <a:cubicBezTo>
                    <a:pt x="1357327" y="0"/>
                    <a:pt x="1376181" y="7810"/>
                    <a:pt x="1390082" y="21711"/>
                  </a:cubicBezTo>
                  <a:cubicBezTo>
                    <a:pt x="1403983" y="35612"/>
                    <a:pt x="1411793" y="54466"/>
                    <a:pt x="1411793" y="74126"/>
                  </a:cubicBezTo>
                  <a:lnTo>
                    <a:pt x="1411793" y="574802"/>
                  </a:lnTo>
                  <a:cubicBezTo>
                    <a:pt x="1411793" y="594461"/>
                    <a:pt x="1403983" y="613316"/>
                    <a:pt x="1390082" y="627217"/>
                  </a:cubicBezTo>
                  <a:cubicBezTo>
                    <a:pt x="1376181" y="641118"/>
                    <a:pt x="1357327" y="648928"/>
                    <a:pt x="1337667" y="648928"/>
                  </a:cubicBezTo>
                  <a:lnTo>
                    <a:pt x="74126" y="648928"/>
                  </a:lnTo>
                  <a:cubicBezTo>
                    <a:pt x="54466" y="648928"/>
                    <a:pt x="35612" y="641118"/>
                    <a:pt x="21711" y="627217"/>
                  </a:cubicBezTo>
                  <a:cubicBezTo>
                    <a:pt x="7810" y="613316"/>
                    <a:pt x="0" y="594461"/>
                    <a:pt x="0" y="574802"/>
                  </a:cubicBezTo>
                  <a:lnTo>
                    <a:pt x="0" y="74126"/>
                  </a:lnTo>
                  <a:cubicBezTo>
                    <a:pt x="0" y="54466"/>
                    <a:pt x="7810" y="35612"/>
                    <a:pt x="21711" y="21711"/>
                  </a:cubicBezTo>
                  <a:cubicBezTo>
                    <a:pt x="35612" y="7810"/>
                    <a:pt x="54466" y="0"/>
                    <a:pt x="74126" y="0"/>
                  </a:cubicBezTo>
                  <a:close/>
                </a:path>
              </a:pathLst>
            </a:custGeom>
            <a:solidFill>
              <a:srgbClr val="40201E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19050"/>
              <a:ext cx="1411793" cy="667978"/>
            </a:xfrm>
            <a:prstGeom prst="rect">
              <a:avLst/>
            </a:prstGeom>
          </p:spPr>
          <p:txBody>
            <a:bodyPr anchor="ctr" rtlCol="false" tIns="31402" lIns="31402" bIns="31402" rIns="31402"/>
            <a:lstStyle/>
            <a:p>
              <a:pPr algn="ctr">
                <a:lnSpc>
                  <a:spcPts val="1211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238252" y="7828712"/>
            <a:ext cx="3632628" cy="569356"/>
            <a:chOff x="0" y="0"/>
            <a:chExt cx="1059481" cy="16605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059481" cy="166057"/>
            </a:xfrm>
            <a:custGeom>
              <a:avLst/>
              <a:gdLst/>
              <a:ahLst/>
              <a:cxnLst/>
              <a:rect r="r" b="b" t="t" l="l"/>
              <a:pathLst>
                <a:path h="166057" w="1059481">
                  <a:moveTo>
                    <a:pt x="80986" y="0"/>
                  </a:moveTo>
                  <a:lnTo>
                    <a:pt x="978495" y="0"/>
                  </a:lnTo>
                  <a:cubicBezTo>
                    <a:pt x="1023222" y="0"/>
                    <a:pt x="1059481" y="36259"/>
                    <a:pt x="1059481" y="80986"/>
                  </a:cubicBezTo>
                  <a:lnTo>
                    <a:pt x="1059481" y="85070"/>
                  </a:lnTo>
                  <a:cubicBezTo>
                    <a:pt x="1059481" y="129798"/>
                    <a:pt x="1023222" y="166057"/>
                    <a:pt x="978495" y="166057"/>
                  </a:cubicBezTo>
                  <a:lnTo>
                    <a:pt x="80986" y="166057"/>
                  </a:lnTo>
                  <a:cubicBezTo>
                    <a:pt x="59507" y="166057"/>
                    <a:pt x="38908" y="157524"/>
                    <a:pt x="23720" y="142336"/>
                  </a:cubicBezTo>
                  <a:cubicBezTo>
                    <a:pt x="8532" y="127149"/>
                    <a:pt x="0" y="106549"/>
                    <a:pt x="0" y="85070"/>
                  </a:cubicBezTo>
                  <a:lnTo>
                    <a:pt x="0" y="80986"/>
                  </a:lnTo>
                  <a:cubicBezTo>
                    <a:pt x="0" y="36259"/>
                    <a:pt x="36259" y="0"/>
                    <a:pt x="80986" y="0"/>
                  </a:cubicBezTo>
                  <a:close/>
                </a:path>
              </a:pathLst>
            </a:custGeom>
            <a:solidFill>
              <a:srgbClr val="797979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85725"/>
              <a:ext cx="1059481" cy="251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true" flipV="false" rot="-6306790">
            <a:off x="1561309" y="6232432"/>
            <a:ext cx="1598683" cy="1197559"/>
          </a:xfrm>
          <a:custGeom>
            <a:avLst/>
            <a:gdLst/>
            <a:ahLst/>
            <a:cxnLst/>
            <a:rect r="r" b="b" t="t" l="l"/>
            <a:pathLst>
              <a:path h="1197559" w="1598683">
                <a:moveTo>
                  <a:pt x="1598683" y="0"/>
                </a:moveTo>
                <a:lnTo>
                  <a:pt x="0" y="0"/>
                </a:lnTo>
                <a:lnTo>
                  <a:pt x="0" y="1197559"/>
                </a:lnTo>
                <a:lnTo>
                  <a:pt x="1598683" y="1197559"/>
                </a:lnTo>
                <a:lnTo>
                  <a:pt x="15986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3577609" y="8352069"/>
            <a:ext cx="1934931" cy="1934931"/>
          </a:xfrm>
          <a:custGeom>
            <a:avLst/>
            <a:gdLst/>
            <a:ahLst/>
            <a:cxnLst/>
            <a:rect r="r" b="b" t="t" l="l"/>
            <a:pathLst>
              <a:path h="1934931" w="1934931">
                <a:moveTo>
                  <a:pt x="0" y="0"/>
                </a:moveTo>
                <a:lnTo>
                  <a:pt x="1934931" y="0"/>
                </a:lnTo>
                <a:lnTo>
                  <a:pt x="1934931" y="1934931"/>
                </a:lnTo>
                <a:lnTo>
                  <a:pt x="0" y="1934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8178409" y="4190587"/>
            <a:ext cx="2690363" cy="2690363"/>
          </a:xfrm>
          <a:custGeom>
            <a:avLst/>
            <a:gdLst/>
            <a:ahLst/>
            <a:cxnLst/>
            <a:rect r="r" b="b" t="t" l="l"/>
            <a:pathLst>
              <a:path h="2690363" w="2690363">
                <a:moveTo>
                  <a:pt x="0" y="0"/>
                </a:moveTo>
                <a:lnTo>
                  <a:pt x="2690363" y="0"/>
                </a:lnTo>
                <a:lnTo>
                  <a:pt x="2690363" y="2690362"/>
                </a:lnTo>
                <a:lnTo>
                  <a:pt x="0" y="26903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7350599" y="2595925"/>
            <a:ext cx="1667759" cy="1798123"/>
          </a:xfrm>
          <a:custGeom>
            <a:avLst/>
            <a:gdLst/>
            <a:ahLst/>
            <a:cxnLst/>
            <a:rect r="r" b="b" t="t" l="l"/>
            <a:pathLst>
              <a:path h="1798123" w="1667759">
                <a:moveTo>
                  <a:pt x="0" y="0"/>
                </a:moveTo>
                <a:lnTo>
                  <a:pt x="1667759" y="0"/>
                </a:lnTo>
                <a:lnTo>
                  <a:pt x="1667759" y="1798123"/>
                </a:lnTo>
                <a:lnTo>
                  <a:pt x="0" y="17981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2710907" y="8065057"/>
            <a:ext cx="2019814" cy="3132923"/>
          </a:xfrm>
          <a:custGeom>
            <a:avLst/>
            <a:gdLst/>
            <a:ahLst/>
            <a:cxnLst/>
            <a:rect r="r" b="b" t="t" l="l"/>
            <a:pathLst>
              <a:path h="3132923" w="2019814">
                <a:moveTo>
                  <a:pt x="0" y="0"/>
                </a:moveTo>
                <a:lnTo>
                  <a:pt x="2019813" y="0"/>
                </a:lnTo>
                <a:lnTo>
                  <a:pt x="2019813" y="3132923"/>
                </a:lnTo>
                <a:lnTo>
                  <a:pt x="0" y="3132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5419380" y="6441073"/>
            <a:ext cx="3077820" cy="2396887"/>
          </a:xfrm>
          <a:custGeom>
            <a:avLst/>
            <a:gdLst/>
            <a:ahLst/>
            <a:cxnLst/>
            <a:rect r="r" b="b" t="t" l="l"/>
            <a:pathLst>
              <a:path h="2396887" w="3077820">
                <a:moveTo>
                  <a:pt x="0" y="0"/>
                </a:moveTo>
                <a:lnTo>
                  <a:pt x="3077820" y="0"/>
                </a:lnTo>
                <a:lnTo>
                  <a:pt x="3077820" y="2396886"/>
                </a:lnTo>
                <a:lnTo>
                  <a:pt x="0" y="2396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4466308" y="4924346"/>
            <a:ext cx="2124251" cy="420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 spc="192">
                <a:solidFill>
                  <a:srgbClr val="383838"/>
                </a:solidFill>
                <a:latin typeface="Bubblebody Neue"/>
              </a:rPr>
              <a:t>Analogia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278450" y="8572426"/>
            <a:ext cx="2072057" cy="45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5"/>
              </a:lnSpc>
              <a:spcBef>
                <a:spcPct val="0"/>
              </a:spcBef>
            </a:pPr>
            <a:r>
              <a:rPr lang="en-US" sz="2510" spc="205">
                <a:solidFill>
                  <a:srgbClr val="383838"/>
                </a:solidFill>
                <a:latin typeface="Bubblebody Neue"/>
              </a:rPr>
              <a:t>Analogia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250519" y="2959240"/>
            <a:ext cx="4300490" cy="8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992">
                <a:solidFill>
                  <a:srgbClr val="FFFFFF"/>
                </a:solidFill>
                <a:latin typeface="Bubblebody Neue"/>
              </a:rPr>
              <a:t>Es el componente que proporciona los recursos o servicios que los clientes necesitan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312228" y="9113018"/>
            <a:ext cx="5826553" cy="88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"/>
              </a:lnSpc>
            </a:pPr>
            <a:r>
              <a:rPr lang="en-US" sz="2134">
                <a:solidFill>
                  <a:srgbClr val="FFFFFF"/>
                </a:solidFill>
                <a:latin typeface="Bubblebody Neue"/>
              </a:rPr>
              <a:t>La API son los meseros o menú que proporcionan informacion sobre los platillos  y su disponibilidad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870879" y="2482307"/>
            <a:ext cx="3312051" cy="44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9"/>
              </a:lnSpc>
            </a:pPr>
            <a:r>
              <a:rPr lang="en-US" sz="3883" spc="112">
                <a:solidFill>
                  <a:srgbClr val="F4F4F4"/>
                </a:solidFill>
                <a:latin typeface="Banana Black"/>
              </a:rPr>
              <a:t>El servidor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869274" y="3603967"/>
            <a:ext cx="5112467" cy="91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6"/>
              </a:lnSpc>
            </a:pPr>
            <a:r>
              <a:rPr lang="en-US" sz="2272">
                <a:solidFill>
                  <a:srgbClr val="FFFFFF"/>
                </a:solidFill>
                <a:latin typeface="Bubblebody Neue"/>
              </a:rPr>
              <a:t>Un cliente es el componente que solicita los recursos o servicios propocionados por el servidor. 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0462187" y="3065798"/>
            <a:ext cx="3353187" cy="46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9"/>
              </a:lnSpc>
            </a:pPr>
            <a:r>
              <a:rPr lang="en-US" sz="3472" spc="284">
                <a:solidFill>
                  <a:srgbClr val="FFFFFF"/>
                </a:solidFill>
                <a:latin typeface="Bubblebody Neue"/>
              </a:rPr>
              <a:t>El Cliente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314493" y="4711291"/>
            <a:ext cx="2209774" cy="44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8" spc="199">
                <a:solidFill>
                  <a:srgbClr val="383838"/>
                </a:solidFill>
                <a:latin typeface="Bubblebody Neue"/>
              </a:rPr>
              <a:t>Analogia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857476" y="5278715"/>
            <a:ext cx="5430524" cy="147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1"/>
              </a:lnSpc>
            </a:pPr>
            <a:r>
              <a:rPr lang="en-US" sz="2249">
                <a:solidFill>
                  <a:srgbClr val="FFFFFF"/>
                </a:solidFill>
                <a:latin typeface="Bubblebody Neue"/>
              </a:rPr>
              <a:t>Los clientes son los comensales, que consumen los alimentos. Los comensales son responsables de solicitar los recursos o servicios por el servidor, es decir los alimentos.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4215399" y="-134506"/>
            <a:ext cx="8862057" cy="126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3"/>
              </a:lnSpc>
            </a:pPr>
            <a:r>
              <a:rPr lang="en-US" sz="7324">
                <a:solidFill>
                  <a:srgbClr val="FFFFFF"/>
                </a:solidFill>
                <a:latin typeface="Lovelo"/>
              </a:rPr>
              <a:t>Funcionamiento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6590559" y="1021193"/>
            <a:ext cx="3943133" cy="78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2"/>
              </a:lnSpc>
            </a:pPr>
            <a:r>
              <a:rPr lang="en-US" sz="6163">
                <a:solidFill>
                  <a:srgbClr val="FFFFFF"/>
                </a:solidFill>
                <a:latin typeface="Lovelo"/>
              </a:rPr>
              <a:t>modelo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5400764" y="1090322"/>
            <a:ext cx="1438126" cy="61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4858">
                <a:solidFill>
                  <a:srgbClr val="FFFFFF"/>
                </a:solidFill>
                <a:latin typeface="Bubblebody Neue"/>
              </a:rPr>
              <a:t>del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5642941" y="1715280"/>
            <a:ext cx="6406033" cy="5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5"/>
              </a:lnSpc>
            </a:pPr>
            <a:r>
              <a:rPr lang="en-US" sz="4166">
                <a:solidFill>
                  <a:srgbClr val="FFFFFF"/>
                </a:solidFill>
                <a:latin typeface="Lovelo"/>
              </a:rPr>
              <a:t>Cliente-Servidor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27287" y="8607151"/>
            <a:ext cx="3826552" cy="1024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3"/>
              </a:lnSpc>
            </a:pPr>
            <a:r>
              <a:rPr lang="en-US" sz="1899">
                <a:solidFill>
                  <a:srgbClr val="FFFFFF"/>
                </a:solidFill>
                <a:latin typeface="Bubblebody Neue"/>
              </a:rPr>
              <a:t>Es el almacén de alimentos, que contienen los ingredientes que el chef requiere para preparar los platillos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43569" y="7976390"/>
            <a:ext cx="3312051" cy="44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9"/>
              </a:lnSpc>
            </a:pPr>
            <a:r>
              <a:rPr lang="en-US" sz="3883" spc="112">
                <a:solidFill>
                  <a:srgbClr val="F4F4F4"/>
                </a:solidFill>
                <a:latin typeface="Banana Black"/>
              </a:rPr>
              <a:t>Bases de Datos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8124" y="0"/>
            <a:ext cx="19947980" cy="2440808"/>
            <a:chOff x="0" y="0"/>
            <a:chExt cx="7092615" cy="8678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92615" cy="867843"/>
            </a:xfrm>
            <a:custGeom>
              <a:avLst/>
              <a:gdLst/>
              <a:ahLst/>
              <a:cxnLst/>
              <a:rect r="r" b="b" t="t" l="l"/>
              <a:pathLst>
                <a:path h="867843" w="7092615">
                  <a:moveTo>
                    <a:pt x="0" y="0"/>
                  </a:moveTo>
                  <a:lnTo>
                    <a:pt x="7092615" y="0"/>
                  </a:lnTo>
                  <a:lnTo>
                    <a:pt x="7092615" y="867843"/>
                  </a:lnTo>
                  <a:lnTo>
                    <a:pt x="0" y="867843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092615" cy="896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23482" y="4089196"/>
            <a:ext cx="3917167" cy="3997997"/>
          </a:xfrm>
          <a:custGeom>
            <a:avLst/>
            <a:gdLst/>
            <a:ahLst/>
            <a:cxnLst/>
            <a:rect r="r" b="b" t="t" l="l"/>
            <a:pathLst>
              <a:path h="3997997" w="3917167">
                <a:moveTo>
                  <a:pt x="0" y="0"/>
                </a:moveTo>
                <a:lnTo>
                  <a:pt x="3917167" y="0"/>
                </a:lnTo>
                <a:lnTo>
                  <a:pt x="3917167" y="3997997"/>
                </a:lnTo>
                <a:lnTo>
                  <a:pt x="0" y="399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83937" y="3600258"/>
            <a:ext cx="5144056" cy="1396339"/>
            <a:chOff x="0" y="0"/>
            <a:chExt cx="1534377" cy="416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4377" cy="416502"/>
            </a:xfrm>
            <a:custGeom>
              <a:avLst/>
              <a:gdLst/>
              <a:ahLst/>
              <a:cxnLst/>
              <a:rect r="r" b="b" t="t" l="l"/>
              <a:pathLst>
                <a:path h="416502" w="1534377">
                  <a:moveTo>
                    <a:pt x="57191" y="0"/>
                  </a:moveTo>
                  <a:lnTo>
                    <a:pt x="1477186" y="0"/>
                  </a:lnTo>
                  <a:cubicBezTo>
                    <a:pt x="1508771" y="0"/>
                    <a:pt x="1534377" y="25605"/>
                    <a:pt x="1534377" y="57191"/>
                  </a:cubicBezTo>
                  <a:lnTo>
                    <a:pt x="1534377" y="359311"/>
                  </a:lnTo>
                  <a:cubicBezTo>
                    <a:pt x="1534377" y="390897"/>
                    <a:pt x="1508771" y="416502"/>
                    <a:pt x="1477186" y="416502"/>
                  </a:cubicBezTo>
                  <a:lnTo>
                    <a:pt x="57191" y="416502"/>
                  </a:lnTo>
                  <a:cubicBezTo>
                    <a:pt x="25605" y="416502"/>
                    <a:pt x="0" y="390897"/>
                    <a:pt x="0" y="359311"/>
                  </a:cubicBezTo>
                  <a:lnTo>
                    <a:pt x="0" y="57191"/>
                  </a:lnTo>
                  <a:cubicBezTo>
                    <a:pt x="0" y="25605"/>
                    <a:pt x="25605" y="0"/>
                    <a:pt x="57191" y="0"/>
                  </a:cubicBezTo>
                  <a:close/>
                </a:path>
              </a:pathLst>
            </a:custGeom>
            <a:solidFill>
              <a:srgbClr val="4020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34377" cy="44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478859" y="6088195"/>
            <a:ext cx="4612482" cy="3309456"/>
          </a:xfrm>
          <a:custGeom>
            <a:avLst/>
            <a:gdLst/>
            <a:ahLst/>
            <a:cxnLst/>
            <a:rect r="r" b="b" t="t" l="l"/>
            <a:pathLst>
              <a:path h="3309456" w="4612482">
                <a:moveTo>
                  <a:pt x="0" y="0"/>
                </a:moveTo>
                <a:lnTo>
                  <a:pt x="4612482" y="0"/>
                </a:lnTo>
                <a:lnTo>
                  <a:pt x="4612482" y="3309456"/>
                </a:lnTo>
                <a:lnTo>
                  <a:pt x="0" y="330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08479" y="5204815"/>
            <a:ext cx="1367165" cy="249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89"/>
              </a:lnSpc>
            </a:pPr>
            <a:r>
              <a:rPr lang="en-US" sz="13135">
                <a:solidFill>
                  <a:srgbClr val="6D6875"/>
                </a:solidFill>
                <a:latin typeface="Cranberry"/>
              </a:rPr>
              <a:t>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879" y="5514425"/>
            <a:ext cx="5308933" cy="1307390"/>
            <a:chOff x="0" y="0"/>
            <a:chExt cx="1516054" cy="3733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6054" cy="373347"/>
            </a:xfrm>
            <a:custGeom>
              <a:avLst/>
              <a:gdLst/>
              <a:ahLst/>
              <a:cxnLst/>
              <a:rect r="r" b="b" t="t" l="l"/>
              <a:pathLst>
                <a:path h="373347" w="1516054">
                  <a:moveTo>
                    <a:pt x="55415" y="0"/>
                  </a:moveTo>
                  <a:lnTo>
                    <a:pt x="1460640" y="0"/>
                  </a:lnTo>
                  <a:cubicBezTo>
                    <a:pt x="1475337" y="0"/>
                    <a:pt x="1489431" y="5838"/>
                    <a:pt x="1499824" y="16231"/>
                  </a:cubicBezTo>
                  <a:cubicBezTo>
                    <a:pt x="1510216" y="26623"/>
                    <a:pt x="1516054" y="40718"/>
                    <a:pt x="1516054" y="55415"/>
                  </a:cubicBezTo>
                  <a:lnTo>
                    <a:pt x="1516054" y="317932"/>
                  </a:lnTo>
                  <a:cubicBezTo>
                    <a:pt x="1516054" y="332629"/>
                    <a:pt x="1510216" y="346724"/>
                    <a:pt x="1499824" y="357116"/>
                  </a:cubicBezTo>
                  <a:cubicBezTo>
                    <a:pt x="1489431" y="367509"/>
                    <a:pt x="1475337" y="373347"/>
                    <a:pt x="1460640" y="373347"/>
                  </a:cubicBezTo>
                  <a:lnTo>
                    <a:pt x="55415" y="373347"/>
                  </a:lnTo>
                  <a:cubicBezTo>
                    <a:pt x="40718" y="373347"/>
                    <a:pt x="26623" y="367509"/>
                    <a:pt x="16231" y="357116"/>
                  </a:cubicBezTo>
                  <a:cubicBezTo>
                    <a:pt x="5838" y="346724"/>
                    <a:pt x="0" y="332629"/>
                    <a:pt x="0" y="317932"/>
                  </a:cubicBezTo>
                  <a:lnTo>
                    <a:pt x="0" y="55415"/>
                  </a:lnTo>
                  <a:cubicBezTo>
                    <a:pt x="0" y="40718"/>
                    <a:pt x="5838" y="26623"/>
                    <a:pt x="16231" y="16231"/>
                  </a:cubicBezTo>
                  <a:cubicBezTo>
                    <a:pt x="26623" y="5838"/>
                    <a:pt x="40718" y="0"/>
                    <a:pt x="55415" y="0"/>
                  </a:cubicBezTo>
                  <a:close/>
                </a:path>
              </a:pathLst>
            </a:custGeom>
            <a:solidFill>
              <a:srgbClr val="7B403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516054" cy="401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31468" y="6728564"/>
            <a:ext cx="5038388" cy="1367655"/>
            <a:chOff x="0" y="0"/>
            <a:chExt cx="1534377" cy="4165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34377" cy="416502"/>
            </a:xfrm>
            <a:custGeom>
              <a:avLst/>
              <a:gdLst/>
              <a:ahLst/>
              <a:cxnLst/>
              <a:rect r="r" b="b" t="t" l="l"/>
              <a:pathLst>
                <a:path h="416502" w="1534377">
                  <a:moveTo>
                    <a:pt x="58390" y="0"/>
                  </a:moveTo>
                  <a:lnTo>
                    <a:pt x="1475986" y="0"/>
                  </a:lnTo>
                  <a:cubicBezTo>
                    <a:pt x="1491472" y="0"/>
                    <a:pt x="1506324" y="6152"/>
                    <a:pt x="1517274" y="17102"/>
                  </a:cubicBezTo>
                  <a:cubicBezTo>
                    <a:pt x="1528225" y="28052"/>
                    <a:pt x="1534377" y="42904"/>
                    <a:pt x="1534377" y="58390"/>
                  </a:cubicBezTo>
                  <a:lnTo>
                    <a:pt x="1534377" y="358112"/>
                  </a:lnTo>
                  <a:cubicBezTo>
                    <a:pt x="1534377" y="390360"/>
                    <a:pt x="1508234" y="416502"/>
                    <a:pt x="1475986" y="416502"/>
                  </a:cubicBezTo>
                  <a:lnTo>
                    <a:pt x="58390" y="416502"/>
                  </a:lnTo>
                  <a:cubicBezTo>
                    <a:pt x="26142" y="416502"/>
                    <a:pt x="0" y="390360"/>
                    <a:pt x="0" y="358112"/>
                  </a:cubicBezTo>
                  <a:lnTo>
                    <a:pt x="0" y="58390"/>
                  </a:lnTo>
                  <a:cubicBezTo>
                    <a:pt x="0" y="26142"/>
                    <a:pt x="26142" y="0"/>
                    <a:pt x="58390" y="0"/>
                  </a:cubicBezTo>
                  <a:close/>
                </a:path>
              </a:pathLst>
            </a:custGeom>
            <a:solidFill>
              <a:srgbClr val="40201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534377" cy="44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785100" y="8853539"/>
            <a:ext cx="5923283" cy="1225949"/>
            <a:chOff x="0" y="0"/>
            <a:chExt cx="1803860" cy="3733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03860" cy="373347"/>
            </a:xfrm>
            <a:custGeom>
              <a:avLst/>
              <a:gdLst/>
              <a:ahLst/>
              <a:cxnLst/>
              <a:rect r="r" b="b" t="t" l="l"/>
              <a:pathLst>
                <a:path h="373347" w="1803860">
                  <a:moveTo>
                    <a:pt x="49667" y="0"/>
                  </a:moveTo>
                  <a:lnTo>
                    <a:pt x="1754193" y="0"/>
                  </a:lnTo>
                  <a:cubicBezTo>
                    <a:pt x="1767365" y="0"/>
                    <a:pt x="1779999" y="5233"/>
                    <a:pt x="1789313" y="14547"/>
                  </a:cubicBezTo>
                  <a:cubicBezTo>
                    <a:pt x="1798627" y="23862"/>
                    <a:pt x="1803860" y="36495"/>
                    <a:pt x="1803860" y="49667"/>
                  </a:cubicBezTo>
                  <a:lnTo>
                    <a:pt x="1803860" y="323680"/>
                  </a:lnTo>
                  <a:cubicBezTo>
                    <a:pt x="1803860" y="336852"/>
                    <a:pt x="1798627" y="349485"/>
                    <a:pt x="1789313" y="358800"/>
                  </a:cubicBezTo>
                  <a:cubicBezTo>
                    <a:pt x="1779999" y="368114"/>
                    <a:pt x="1767365" y="373347"/>
                    <a:pt x="1754193" y="373347"/>
                  </a:cubicBezTo>
                  <a:lnTo>
                    <a:pt x="49667" y="373347"/>
                  </a:lnTo>
                  <a:cubicBezTo>
                    <a:pt x="36495" y="373347"/>
                    <a:pt x="23862" y="368114"/>
                    <a:pt x="14547" y="358800"/>
                  </a:cubicBezTo>
                  <a:cubicBezTo>
                    <a:pt x="5233" y="349485"/>
                    <a:pt x="0" y="336852"/>
                    <a:pt x="0" y="323680"/>
                  </a:cubicBezTo>
                  <a:lnTo>
                    <a:pt x="0" y="49667"/>
                  </a:lnTo>
                  <a:cubicBezTo>
                    <a:pt x="0" y="36495"/>
                    <a:pt x="5233" y="23862"/>
                    <a:pt x="14547" y="14547"/>
                  </a:cubicBezTo>
                  <a:cubicBezTo>
                    <a:pt x="23862" y="5233"/>
                    <a:pt x="36495" y="0"/>
                    <a:pt x="49667" y="0"/>
                  </a:cubicBezTo>
                  <a:close/>
                </a:path>
              </a:pathLst>
            </a:custGeom>
            <a:solidFill>
              <a:srgbClr val="7B403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803860" cy="373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7095" y="5223676"/>
            <a:ext cx="2657106" cy="581499"/>
            <a:chOff x="0" y="0"/>
            <a:chExt cx="758781" cy="1660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8781" cy="166057"/>
            </a:xfrm>
            <a:custGeom>
              <a:avLst/>
              <a:gdLst/>
              <a:ahLst/>
              <a:cxnLst/>
              <a:rect r="r" b="b" t="t" l="l"/>
              <a:pathLst>
                <a:path h="166057" w="758781">
                  <a:moveTo>
                    <a:pt x="83028" y="0"/>
                  </a:moveTo>
                  <a:lnTo>
                    <a:pt x="675753" y="0"/>
                  </a:lnTo>
                  <a:cubicBezTo>
                    <a:pt x="697773" y="0"/>
                    <a:pt x="718892" y="8748"/>
                    <a:pt x="734462" y="24318"/>
                  </a:cubicBezTo>
                  <a:cubicBezTo>
                    <a:pt x="750033" y="39889"/>
                    <a:pt x="758781" y="61008"/>
                    <a:pt x="758781" y="83028"/>
                  </a:cubicBezTo>
                  <a:lnTo>
                    <a:pt x="758781" y="83028"/>
                  </a:lnTo>
                  <a:cubicBezTo>
                    <a:pt x="758781" y="105049"/>
                    <a:pt x="750033" y="126167"/>
                    <a:pt x="734462" y="141738"/>
                  </a:cubicBezTo>
                  <a:cubicBezTo>
                    <a:pt x="718892" y="157309"/>
                    <a:pt x="697773" y="166057"/>
                    <a:pt x="675753" y="166057"/>
                  </a:cubicBezTo>
                  <a:lnTo>
                    <a:pt x="83028" y="166057"/>
                  </a:lnTo>
                  <a:cubicBezTo>
                    <a:pt x="61008" y="166057"/>
                    <a:pt x="39889" y="157309"/>
                    <a:pt x="24318" y="141738"/>
                  </a:cubicBezTo>
                  <a:cubicBezTo>
                    <a:pt x="8748" y="126167"/>
                    <a:pt x="0" y="105049"/>
                    <a:pt x="0" y="83028"/>
                  </a:cubicBezTo>
                  <a:lnTo>
                    <a:pt x="0" y="83028"/>
                  </a:lnTo>
                  <a:cubicBezTo>
                    <a:pt x="0" y="61008"/>
                    <a:pt x="8748" y="39889"/>
                    <a:pt x="24318" y="24318"/>
                  </a:cubicBezTo>
                  <a:cubicBezTo>
                    <a:pt x="39889" y="8748"/>
                    <a:pt x="61008" y="0"/>
                    <a:pt x="83028" y="0"/>
                  </a:cubicBezTo>
                  <a:close/>
                </a:path>
              </a:pathLst>
            </a:custGeom>
            <a:solidFill>
              <a:srgbClr val="B6A1A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758781" cy="251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77456" y="8507685"/>
            <a:ext cx="2022760" cy="632239"/>
            <a:chOff x="0" y="0"/>
            <a:chExt cx="616006" cy="1925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16006" cy="192540"/>
            </a:xfrm>
            <a:custGeom>
              <a:avLst/>
              <a:gdLst/>
              <a:ahLst/>
              <a:cxnLst/>
              <a:rect r="r" b="b" t="t" l="l"/>
              <a:pathLst>
                <a:path h="192540" w="616006">
                  <a:moveTo>
                    <a:pt x="96270" y="0"/>
                  </a:moveTo>
                  <a:lnTo>
                    <a:pt x="519736" y="0"/>
                  </a:lnTo>
                  <a:cubicBezTo>
                    <a:pt x="572904" y="0"/>
                    <a:pt x="616006" y="43102"/>
                    <a:pt x="616006" y="96270"/>
                  </a:cubicBezTo>
                  <a:lnTo>
                    <a:pt x="616006" y="96270"/>
                  </a:lnTo>
                  <a:cubicBezTo>
                    <a:pt x="616006" y="149439"/>
                    <a:pt x="572904" y="192540"/>
                    <a:pt x="519736" y="192540"/>
                  </a:cubicBezTo>
                  <a:lnTo>
                    <a:pt x="96270" y="192540"/>
                  </a:lnTo>
                  <a:cubicBezTo>
                    <a:pt x="43102" y="192540"/>
                    <a:pt x="0" y="149439"/>
                    <a:pt x="0" y="96270"/>
                  </a:cubicBezTo>
                  <a:lnTo>
                    <a:pt x="0" y="96270"/>
                  </a:lnTo>
                  <a:cubicBezTo>
                    <a:pt x="0" y="43102"/>
                    <a:pt x="43102" y="0"/>
                    <a:pt x="96270" y="0"/>
                  </a:cubicBezTo>
                  <a:close/>
                </a:path>
              </a:pathLst>
            </a:custGeom>
            <a:solidFill>
              <a:srgbClr val="B6A1A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16006" cy="192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284014" y="3240908"/>
            <a:ext cx="2640722" cy="556711"/>
            <a:chOff x="0" y="0"/>
            <a:chExt cx="787678" cy="1660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7678" cy="166057"/>
            </a:xfrm>
            <a:custGeom>
              <a:avLst/>
              <a:gdLst/>
              <a:ahLst/>
              <a:cxnLst/>
              <a:rect r="r" b="b" t="t" l="l"/>
              <a:pathLst>
                <a:path h="166057" w="787678">
                  <a:moveTo>
                    <a:pt x="83028" y="0"/>
                  </a:moveTo>
                  <a:lnTo>
                    <a:pt x="704650" y="0"/>
                  </a:lnTo>
                  <a:cubicBezTo>
                    <a:pt x="726670" y="0"/>
                    <a:pt x="747789" y="8748"/>
                    <a:pt x="763360" y="24318"/>
                  </a:cubicBezTo>
                  <a:cubicBezTo>
                    <a:pt x="778931" y="39889"/>
                    <a:pt x="787678" y="61008"/>
                    <a:pt x="787678" y="83028"/>
                  </a:cubicBezTo>
                  <a:lnTo>
                    <a:pt x="787678" y="83028"/>
                  </a:lnTo>
                  <a:cubicBezTo>
                    <a:pt x="787678" y="105049"/>
                    <a:pt x="778931" y="126167"/>
                    <a:pt x="763360" y="141738"/>
                  </a:cubicBezTo>
                  <a:cubicBezTo>
                    <a:pt x="747789" y="157309"/>
                    <a:pt x="726670" y="166057"/>
                    <a:pt x="704650" y="166057"/>
                  </a:cubicBezTo>
                  <a:lnTo>
                    <a:pt x="83028" y="166057"/>
                  </a:lnTo>
                  <a:cubicBezTo>
                    <a:pt x="61008" y="166057"/>
                    <a:pt x="39889" y="157309"/>
                    <a:pt x="24318" y="141738"/>
                  </a:cubicBezTo>
                  <a:cubicBezTo>
                    <a:pt x="8748" y="126167"/>
                    <a:pt x="0" y="105049"/>
                    <a:pt x="0" y="83028"/>
                  </a:cubicBezTo>
                  <a:lnTo>
                    <a:pt x="0" y="83028"/>
                  </a:lnTo>
                  <a:cubicBezTo>
                    <a:pt x="0" y="61008"/>
                    <a:pt x="8748" y="39889"/>
                    <a:pt x="24318" y="24318"/>
                  </a:cubicBezTo>
                  <a:cubicBezTo>
                    <a:pt x="39889" y="8748"/>
                    <a:pt x="61008" y="0"/>
                    <a:pt x="83028" y="0"/>
                  </a:cubicBezTo>
                  <a:close/>
                </a:path>
              </a:pathLst>
            </a:custGeom>
            <a:solidFill>
              <a:srgbClr val="79797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787678" cy="251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236882" y="6246216"/>
            <a:ext cx="2951721" cy="592783"/>
            <a:chOff x="0" y="0"/>
            <a:chExt cx="826868" cy="1660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26868" cy="166057"/>
            </a:xfrm>
            <a:custGeom>
              <a:avLst/>
              <a:gdLst/>
              <a:ahLst/>
              <a:cxnLst/>
              <a:rect r="r" b="b" t="t" l="l"/>
              <a:pathLst>
                <a:path h="166057" w="826868">
                  <a:moveTo>
                    <a:pt x="83028" y="0"/>
                  </a:moveTo>
                  <a:lnTo>
                    <a:pt x="743840" y="0"/>
                  </a:lnTo>
                  <a:cubicBezTo>
                    <a:pt x="789695" y="0"/>
                    <a:pt x="826868" y="37173"/>
                    <a:pt x="826868" y="83028"/>
                  </a:cubicBezTo>
                  <a:lnTo>
                    <a:pt x="826868" y="83028"/>
                  </a:lnTo>
                  <a:cubicBezTo>
                    <a:pt x="826868" y="105049"/>
                    <a:pt x="818120" y="126167"/>
                    <a:pt x="802550" y="141738"/>
                  </a:cubicBezTo>
                  <a:cubicBezTo>
                    <a:pt x="786979" y="157309"/>
                    <a:pt x="765860" y="166057"/>
                    <a:pt x="743840" y="166057"/>
                  </a:cubicBezTo>
                  <a:lnTo>
                    <a:pt x="83028" y="166057"/>
                  </a:lnTo>
                  <a:cubicBezTo>
                    <a:pt x="61008" y="166057"/>
                    <a:pt x="39889" y="157309"/>
                    <a:pt x="24318" y="141738"/>
                  </a:cubicBezTo>
                  <a:cubicBezTo>
                    <a:pt x="8748" y="126167"/>
                    <a:pt x="0" y="105049"/>
                    <a:pt x="0" y="83028"/>
                  </a:cubicBezTo>
                  <a:lnTo>
                    <a:pt x="0" y="83028"/>
                  </a:lnTo>
                  <a:cubicBezTo>
                    <a:pt x="0" y="61008"/>
                    <a:pt x="8748" y="39889"/>
                    <a:pt x="24318" y="24318"/>
                  </a:cubicBezTo>
                  <a:cubicBezTo>
                    <a:pt x="39889" y="8748"/>
                    <a:pt x="61008" y="0"/>
                    <a:pt x="83028" y="0"/>
                  </a:cubicBezTo>
                  <a:close/>
                </a:path>
              </a:pathLst>
            </a:custGeom>
            <a:solidFill>
              <a:srgbClr val="797979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826868" cy="251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665061">
            <a:off x="16181599" y="7966990"/>
            <a:ext cx="1585612" cy="979112"/>
          </a:xfrm>
          <a:custGeom>
            <a:avLst/>
            <a:gdLst/>
            <a:ahLst/>
            <a:cxnLst/>
            <a:rect r="r" b="b" t="t" l="l"/>
            <a:pathLst>
              <a:path h="979112" w="1585612">
                <a:moveTo>
                  <a:pt x="0" y="0"/>
                </a:moveTo>
                <a:lnTo>
                  <a:pt x="1585612" y="0"/>
                </a:lnTo>
                <a:lnTo>
                  <a:pt x="1585612" y="979112"/>
                </a:lnTo>
                <a:lnTo>
                  <a:pt x="0" y="979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1170779">
            <a:off x="77546" y="4562800"/>
            <a:ext cx="799421" cy="842302"/>
          </a:xfrm>
          <a:custGeom>
            <a:avLst/>
            <a:gdLst/>
            <a:ahLst/>
            <a:cxnLst/>
            <a:rect r="r" b="b" t="t" l="l"/>
            <a:pathLst>
              <a:path h="842302" w="799421">
                <a:moveTo>
                  <a:pt x="0" y="0"/>
                </a:moveTo>
                <a:lnTo>
                  <a:pt x="799421" y="0"/>
                </a:lnTo>
                <a:lnTo>
                  <a:pt x="799421" y="842302"/>
                </a:lnTo>
                <a:lnTo>
                  <a:pt x="0" y="842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756568" y="1926458"/>
            <a:ext cx="1395838" cy="255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75"/>
              </a:lnSpc>
            </a:pPr>
            <a:r>
              <a:rPr lang="en-US" sz="13411">
                <a:solidFill>
                  <a:srgbClr val="6D6875"/>
                </a:solidFill>
                <a:latin typeface="Cranberry"/>
              </a:rPr>
              <a:t>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7074" y="3932037"/>
            <a:ext cx="4637783" cy="84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2026">
                <a:solidFill>
                  <a:srgbClr val="FFFFFF"/>
                </a:solidFill>
                <a:latin typeface="Bubblebody Neue"/>
              </a:rPr>
              <a:t>La capacitación adecuada del personal involucrado en desarrollo de software y CMMI es esencial.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94585" y="6986208"/>
            <a:ext cx="4821534" cy="82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3"/>
              </a:lnSpc>
              <a:spcBef>
                <a:spcPct val="0"/>
              </a:spcBef>
            </a:pPr>
            <a:r>
              <a:rPr lang="en-US" sz="1984">
                <a:solidFill>
                  <a:srgbClr val="FFFFFF"/>
                </a:solidFill>
                <a:latin typeface="Bubblebody Neue"/>
              </a:rPr>
              <a:t>El equipo de certificación define y documenta los procesos clave, en especifico el desarrollo de software.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4683" y="5302773"/>
            <a:ext cx="2519628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2"/>
              </a:lnSpc>
              <a:spcBef>
                <a:spcPct val="0"/>
              </a:spcBef>
            </a:pPr>
            <a:r>
              <a:rPr lang="en-US" sz="2251" spc="184">
                <a:solidFill>
                  <a:srgbClr val="383838"/>
                </a:solidFill>
                <a:latin typeface="Bubblebody Neue"/>
              </a:rPr>
              <a:t>Funcionalidad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34796" y="8630062"/>
            <a:ext cx="1708078" cy="41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9"/>
              </a:lnSpc>
              <a:spcBef>
                <a:spcPct val="0"/>
              </a:spcBef>
            </a:pPr>
            <a:r>
              <a:rPr lang="en-US" sz="2335" spc="191">
                <a:solidFill>
                  <a:srgbClr val="383838"/>
                </a:solidFill>
                <a:latin typeface="Bubblebody Neue"/>
              </a:rPr>
              <a:t>Procesos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042" y="5897769"/>
            <a:ext cx="5202608" cy="84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48"/>
              </a:lnSpc>
              <a:spcBef>
                <a:spcPct val="0"/>
              </a:spcBef>
            </a:pPr>
            <a:r>
              <a:rPr lang="en-US" sz="2026">
                <a:solidFill>
                  <a:srgbClr val="FFFFFF"/>
                </a:solidFill>
                <a:latin typeface="Bubblebody Neue"/>
              </a:rPr>
              <a:t>Garantiza la comprensión de principios, prácticas y roles asociados con CMMI por parte de todos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90348" y="9149449"/>
            <a:ext cx="5268952" cy="55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03"/>
              </a:lnSpc>
              <a:spcBef>
                <a:spcPct val="0"/>
              </a:spcBef>
            </a:pPr>
            <a:r>
              <a:rPr lang="en-US" sz="1984">
                <a:solidFill>
                  <a:srgbClr val="FFFFFF"/>
                </a:solidFill>
                <a:latin typeface="Bubblebody Neue"/>
              </a:rPr>
              <a:t>Deben cumplir con los niveles de madurez y capacidad requeridos por CMMI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302801" y="3292577"/>
            <a:ext cx="2411596" cy="38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3"/>
              </a:lnSpc>
              <a:spcBef>
                <a:spcPct val="0"/>
              </a:spcBef>
            </a:pPr>
            <a:r>
              <a:rPr lang="en-US" sz="2145" spc="175">
                <a:solidFill>
                  <a:srgbClr val="FFFFFF"/>
                </a:solidFill>
                <a:latin typeface="Bubblebody Neue"/>
              </a:rPr>
              <a:t>Capacitación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320938" y="6359379"/>
            <a:ext cx="2653467" cy="49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85"/>
              </a:lnSpc>
            </a:pPr>
            <a:r>
              <a:rPr lang="en-US" sz="2071" spc="169">
                <a:solidFill>
                  <a:srgbClr val="FFFFFF"/>
                </a:solidFill>
                <a:latin typeface="Bubblebody Neue"/>
              </a:rPr>
              <a:t>Definición de Procesos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215399" y="87350"/>
            <a:ext cx="8862057" cy="126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3"/>
              </a:lnSpc>
            </a:pPr>
            <a:r>
              <a:rPr lang="en-US" sz="7324">
                <a:solidFill>
                  <a:srgbClr val="FFFFFF"/>
                </a:solidFill>
                <a:latin typeface="Lovelo"/>
              </a:rPr>
              <a:t>Requerimiento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961608" y="1232202"/>
            <a:ext cx="3943133" cy="7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6"/>
              </a:lnSpc>
            </a:pPr>
            <a:r>
              <a:rPr lang="en-US" sz="5963">
                <a:solidFill>
                  <a:srgbClr val="FFFFFF"/>
                </a:solidFill>
                <a:latin typeface="Lovelo"/>
              </a:rPr>
              <a:t>iniciar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523482" y="1143000"/>
            <a:ext cx="1438126" cy="51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4"/>
              </a:lnSpc>
            </a:pPr>
            <a:r>
              <a:rPr lang="en-US" sz="4158">
                <a:solidFill>
                  <a:srgbClr val="FFFFFF"/>
                </a:solidFill>
                <a:latin typeface="Bubblebody Neue"/>
              </a:rPr>
              <a:t>para</a:t>
            </a:r>
          </a:p>
        </p:txBody>
      </p:sp>
      <p:sp>
        <p:nvSpPr>
          <p:cNvPr name="TextBox 46" id="46"/>
          <p:cNvSpPr txBox="true"/>
          <p:nvPr/>
        </p:nvSpPr>
        <p:spPr>
          <a:xfrm rot="-5400000">
            <a:off x="5551856" y="1560636"/>
            <a:ext cx="916666" cy="66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9"/>
              </a:lnSpc>
            </a:pPr>
            <a:r>
              <a:rPr lang="en-US" sz="5399">
                <a:solidFill>
                  <a:srgbClr val="FFFFFF"/>
                </a:solidFill>
                <a:latin typeface="Bubblebody Neue"/>
              </a:rPr>
              <a:t>la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275843" y="1998474"/>
            <a:ext cx="6406033" cy="524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5"/>
              </a:lnSpc>
            </a:pPr>
            <a:r>
              <a:rPr lang="en-US" sz="4166">
                <a:solidFill>
                  <a:srgbClr val="FFFFFF"/>
                </a:solidFill>
                <a:latin typeface="Lovelo"/>
              </a:rPr>
              <a:t>Certificacion CMMi</a:t>
            </a:r>
          </a:p>
        </p:txBody>
      </p:sp>
      <p:sp>
        <p:nvSpPr>
          <p:cNvPr name="TextBox 48" id="48"/>
          <p:cNvSpPr txBox="true"/>
          <p:nvPr/>
        </p:nvSpPr>
        <p:spPr>
          <a:xfrm rot="5400000">
            <a:off x="9697758" y="1272458"/>
            <a:ext cx="916666" cy="47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4"/>
              </a:lnSpc>
            </a:pPr>
            <a:r>
              <a:rPr lang="en-US" sz="3899">
                <a:solidFill>
                  <a:srgbClr val="FFFFFF"/>
                </a:solidFill>
                <a:latin typeface="Bubblebody Neue"/>
              </a:rPr>
              <a:t>con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DAF4BG5VAoY</dc:identifier>
  <dcterms:modified xsi:type="dcterms:W3CDTF">2011-08-01T06:04:30Z</dcterms:modified>
  <cp:revision>1</cp:revision>
  <dc:title>Copia de Presentación finanzas y economía ilustraciones beige</dc:title>
</cp:coreProperties>
</file>